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</p:sldMasterIdLst>
  <p:notesMasterIdLst>
    <p:notesMasterId r:id="rId34"/>
  </p:notesMasterIdLst>
  <p:sldIdLst>
    <p:sldId id="257" r:id="rId3"/>
    <p:sldId id="476" r:id="rId4"/>
    <p:sldId id="423" r:id="rId5"/>
    <p:sldId id="488" r:id="rId6"/>
    <p:sldId id="461" r:id="rId7"/>
    <p:sldId id="475" r:id="rId8"/>
    <p:sldId id="470" r:id="rId9"/>
    <p:sldId id="413" r:id="rId10"/>
    <p:sldId id="462" r:id="rId11"/>
    <p:sldId id="496" r:id="rId12"/>
    <p:sldId id="465" r:id="rId13"/>
    <p:sldId id="489" r:id="rId14"/>
    <p:sldId id="490" r:id="rId15"/>
    <p:sldId id="485" r:id="rId16"/>
    <p:sldId id="491" r:id="rId17"/>
    <p:sldId id="493" r:id="rId18"/>
    <p:sldId id="494" r:id="rId19"/>
    <p:sldId id="468" r:id="rId20"/>
    <p:sldId id="412" r:id="rId21"/>
    <p:sldId id="495" r:id="rId22"/>
    <p:sldId id="385" r:id="rId23"/>
    <p:sldId id="362" r:id="rId24"/>
    <p:sldId id="363" r:id="rId25"/>
    <p:sldId id="483" r:id="rId26"/>
    <p:sldId id="364" r:id="rId27"/>
    <p:sldId id="481" r:id="rId28"/>
    <p:sldId id="487" r:id="rId29"/>
    <p:sldId id="497" r:id="rId30"/>
    <p:sldId id="449" r:id="rId31"/>
    <p:sldId id="484" r:id="rId32"/>
    <p:sldId id="394" r:id="rId33"/>
  </p:sldIdLst>
  <p:sldSz cx="9144000" cy="6858000" type="screen4x3"/>
  <p:notesSz cx="6797675" cy="9928225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3D4"/>
    <a:srgbClr val="00B3C9"/>
    <a:srgbClr val="803F92"/>
    <a:srgbClr val="CBDB2A"/>
    <a:srgbClr val="E1058C"/>
    <a:srgbClr val="41AD49"/>
    <a:srgbClr val="FAA61A"/>
    <a:srgbClr val="D72FD7"/>
    <a:srgbClr val="95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1556" autoAdjust="0"/>
  </p:normalViewPr>
  <p:slideViewPr>
    <p:cSldViewPr>
      <p:cViewPr>
        <p:scale>
          <a:sx n="84" d="100"/>
          <a:sy n="84" d="100"/>
        </p:scale>
        <p:origin x="-168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81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B7274-CBD8-4AEE-83A8-778A19C4E1FD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F7CAD-1A4D-46F9-966F-DC3B9479C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81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7CAD-1A4D-46F9-966F-DC3B9479C9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441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pPr marL="151402" indent="-151402"/>
            <a:endParaRPr lang="en-US" sz="7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719">
              <a:defRPr>
                <a:solidFill>
                  <a:schemeClr val="tx1"/>
                </a:solidFill>
                <a:latin typeface="Arial" charset="0"/>
              </a:defRPr>
            </a:lvl1pPr>
            <a:lvl2pPr marL="492056" indent="-189252" defTabSz="914719">
              <a:defRPr>
                <a:solidFill>
                  <a:schemeClr val="tx1"/>
                </a:solidFill>
                <a:latin typeface="Arial" charset="0"/>
              </a:defRPr>
            </a:lvl2pPr>
            <a:lvl3pPr marL="757009" indent="-151402" defTabSz="914719">
              <a:defRPr>
                <a:solidFill>
                  <a:schemeClr val="tx1"/>
                </a:solidFill>
                <a:latin typeface="Arial" charset="0"/>
              </a:defRPr>
            </a:lvl3pPr>
            <a:lvl4pPr marL="1059812" indent="-151402" defTabSz="914719">
              <a:defRPr>
                <a:solidFill>
                  <a:schemeClr val="tx1"/>
                </a:solidFill>
                <a:latin typeface="Arial" charset="0"/>
              </a:defRPr>
            </a:lvl4pPr>
            <a:lvl5pPr marL="1362616" indent="-151402" defTabSz="914719">
              <a:defRPr>
                <a:solidFill>
                  <a:schemeClr val="tx1"/>
                </a:solidFill>
                <a:latin typeface="Arial" charset="0"/>
              </a:defRPr>
            </a:lvl5pPr>
            <a:lvl6pPr marL="1665420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68223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71027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73830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mtClean="0"/>
              <a:t>Page </a:t>
            </a:r>
            <a:fld id="{3325594B-0179-4827-847D-3B67B5C36C9A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719">
              <a:defRPr>
                <a:solidFill>
                  <a:schemeClr val="tx1"/>
                </a:solidFill>
                <a:latin typeface="Arial" charset="0"/>
              </a:defRPr>
            </a:lvl1pPr>
            <a:lvl2pPr marL="492056" indent="-189252" defTabSz="914719">
              <a:defRPr>
                <a:solidFill>
                  <a:schemeClr val="tx1"/>
                </a:solidFill>
                <a:latin typeface="Arial" charset="0"/>
              </a:defRPr>
            </a:lvl2pPr>
            <a:lvl3pPr marL="757009" indent="-151402" defTabSz="914719">
              <a:defRPr>
                <a:solidFill>
                  <a:schemeClr val="tx1"/>
                </a:solidFill>
                <a:latin typeface="Arial" charset="0"/>
              </a:defRPr>
            </a:lvl3pPr>
            <a:lvl4pPr marL="1059812" indent="-151402" defTabSz="914719">
              <a:defRPr>
                <a:solidFill>
                  <a:schemeClr val="tx1"/>
                </a:solidFill>
                <a:latin typeface="Arial" charset="0"/>
              </a:defRPr>
            </a:lvl4pPr>
            <a:lvl5pPr marL="1362616" indent="-151402" defTabSz="914719">
              <a:defRPr>
                <a:solidFill>
                  <a:schemeClr val="tx1"/>
                </a:solidFill>
                <a:latin typeface="Arial" charset="0"/>
              </a:defRPr>
            </a:lvl5pPr>
            <a:lvl6pPr marL="1665420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68223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71027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73830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mtClean="0"/>
              <a:t>Page </a:t>
            </a:r>
            <a:fld id="{F80AF527-6707-45B9-9B0C-69B7B2C27EFC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719">
              <a:defRPr>
                <a:solidFill>
                  <a:schemeClr val="tx1"/>
                </a:solidFill>
                <a:latin typeface="Arial" charset="0"/>
              </a:defRPr>
            </a:lvl1pPr>
            <a:lvl2pPr marL="492056" indent="-189252" defTabSz="914719">
              <a:defRPr>
                <a:solidFill>
                  <a:schemeClr val="tx1"/>
                </a:solidFill>
                <a:latin typeface="Arial" charset="0"/>
              </a:defRPr>
            </a:lvl2pPr>
            <a:lvl3pPr marL="757009" indent="-151402" defTabSz="914719">
              <a:defRPr>
                <a:solidFill>
                  <a:schemeClr val="tx1"/>
                </a:solidFill>
                <a:latin typeface="Arial" charset="0"/>
              </a:defRPr>
            </a:lvl3pPr>
            <a:lvl4pPr marL="1059812" indent="-151402" defTabSz="914719">
              <a:defRPr>
                <a:solidFill>
                  <a:schemeClr val="tx1"/>
                </a:solidFill>
                <a:latin typeface="Arial" charset="0"/>
              </a:defRPr>
            </a:lvl4pPr>
            <a:lvl5pPr marL="1362616" indent="-151402" defTabSz="914719">
              <a:defRPr>
                <a:solidFill>
                  <a:schemeClr val="tx1"/>
                </a:solidFill>
                <a:latin typeface="Arial" charset="0"/>
              </a:defRPr>
            </a:lvl5pPr>
            <a:lvl6pPr marL="1665420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68223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71027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73830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mtClean="0"/>
              <a:t>Page </a:t>
            </a:r>
            <a:fld id="{F80AF527-6707-45B9-9B0C-69B7B2C27EFC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719">
              <a:defRPr>
                <a:solidFill>
                  <a:schemeClr val="tx1"/>
                </a:solidFill>
                <a:latin typeface="Arial" charset="0"/>
              </a:defRPr>
            </a:lvl1pPr>
            <a:lvl2pPr marL="492056" indent="-189252" defTabSz="914719">
              <a:defRPr>
                <a:solidFill>
                  <a:schemeClr val="tx1"/>
                </a:solidFill>
                <a:latin typeface="Arial" charset="0"/>
              </a:defRPr>
            </a:lvl2pPr>
            <a:lvl3pPr marL="757009" indent="-151402" defTabSz="914719">
              <a:defRPr>
                <a:solidFill>
                  <a:schemeClr val="tx1"/>
                </a:solidFill>
                <a:latin typeface="Arial" charset="0"/>
              </a:defRPr>
            </a:lvl3pPr>
            <a:lvl4pPr marL="1059812" indent="-151402" defTabSz="914719">
              <a:defRPr>
                <a:solidFill>
                  <a:schemeClr val="tx1"/>
                </a:solidFill>
                <a:latin typeface="Arial" charset="0"/>
              </a:defRPr>
            </a:lvl4pPr>
            <a:lvl5pPr marL="1362616" indent="-151402" defTabSz="914719">
              <a:defRPr>
                <a:solidFill>
                  <a:schemeClr val="tx1"/>
                </a:solidFill>
                <a:latin typeface="Arial" charset="0"/>
              </a:defRPr>
            </a:lvl5pPr>
            <a:lvl6pPr marL="1665420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68223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71027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73830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mtClean="0"/>
              <a:t>Page </a:t>
            </a:r>
            <a:fld id="{F80AF527-6707-45B9-9B0C-69B7B2C27EFC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719">
              <a:defRPr>
                <a:solidFill>
                  <a:schemeClr val="tx1"/>
                </a:solidFill>
                <a:latin typeface="Arial" charset="0"/>
              </a:defRPr>
            </a:lvl1pPr>
            <a:lvl2pPr marL="492056" indent="-189252" defTabSz="914719">
              <a:defRPr>
                <a:solidFill>
                  <a:schemeClr val="tx1"/>
                </a:solidFill>
                <a:latin typeface="Arial" charset="0"/>
              </a:defRPr>
            </a:lvl2pPr>
            <a:lvl3pPr marL="757009" indent="-151402" defTabSz="914719">
              <a:defRPr>
                <a:solidFill>
                  <a:schemeClr val="tx1"/>
                </a:solidFill>
                <a:latin typeface="Arial" charset="0"/>
              </a:defRPr>
            </a:lvl3pPr>
            <a:lvl4pPr marL="1059812" indent="-151402" defTabSz="914719">
              <a:defRPr>
                <a:solidFill>
                  <a:schemeClr val="tx1"/>
                </a:solidFill>
                <a:latin typeface="Arial" charset="0"/>
              </a:defRPr>
            </a:lvl4pPr>
            <a:lvl5pPr marL="1362616" indent="-151402" defTabSz="914719">
              <a:defRPr>
                <a:solidFill>
                  <a:schemeClr val="tx1"/>
                </a:solidFill>
                <a:latin typeface="Arial" charset="0"/>
              </a:defRPr>
            </a:lvl5pPr>
            <a:lvl6pPr marL="1665420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68223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71027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73830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mtClean="0"/>
              <a:t>Page </a:t>
            </a:r>
            <a:fld id="{C9FF9102-564D-445E-B411-6666F51FE12F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7CAD-1A4D-46F9-966F-DC3B9479C91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56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6464"/>
            <a:ext cx="5438775" cy="4467225"/>
          </a:xfrm>
          <a:prstGeom prst="rect">
            <a:avLst/>
          </a:prstGeom>
          <a:noFill/>
        </p:spPr>
        <p:txBody>
          <a:bodyPr lIns="91429" tIns="45714" rIns="91429" bIns="45714"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pPr eaLnBrk="1" hangingPunct="1"/>
            <a:endParaRPr lang="en-GB" altLang="en-US" sz="1000"/>
          </a:p>
          <a:p>
            <a:pPr eaLnBrk="1" hangingPunct="1"/>
            <a:endParaRPr lang="en-GB" altLang="en-US" sz="1000"/>
          </a:p>
          <a:p>
            <a:pPr eaLnBrk="1" hangingPunct="1"/>
            <a:endParaRPr lang="en-GB" altLang="en-US" sz="1000" dirty="0"/>
          </a:p>
          <a:p>
            <a:pPr eaLnBrk="1" hangingPunct="1"/>
            <a:endParaRPr lang="en-GB" altLang="en-US" sz="1000" dirty="0"/>
          </a:p>
          <a:p>
            <a:pPr eaLnBrk="1" hangingPunct="1"/>
            <a:endParaRPr lang="en-GB" alt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668">
              <a:defRPr>
                <a:solidFill>
                  <a:schemeClr val="tx1"/>
                </a:solidFill>
                <a:latin typeface="Arial" charset="0"/>
              </a:defRPr>
            </a:lvl1pPr>
            <a:lvl2pPr marL="489953" indent="-188201" defTabSz="913668">
              <a:defRPr>
                <a:solidFill>
                  <a:schemeClr val="tx1"/>
                </a:solidFill>
                <a:latin typeface="Arial" charset="0"/>
              </a:defRPr>
            </a:lvl2pPr>
            <a:lvl3pPr marL="755958" indent="-149299" defTabSz="913668">
              <a:defRPr>
                <a:solidFill>
                  <a:schemeClr val="tx1"/>
                </a:solidFill>
                <a:latin typeface="Arial" charset="0"/>
              </a:defRPr>
            </a:lvl3pPr>
            <a:lvl4pPr marL="1057710" indent="-149299" defTabSz="913668">
              <a:defRPr>
                <a:solidFill>
                  <a:schemeClr val="tx1"/>
                </a:solidFill>
                <a:latin typeface="Arial" charset="0"/>
              </a:defRPr>
            </a:lvl4pPr>
            <a:lvl5pPr marL="1361565" indent="-149299" defTabSz="913668">
              <a:defRPr>
                <a:solidFill>
                  <a:schemeClr val="tx1"/>
                </a:solidFill>
                <a:latin typeface="Arial" charset="0"/>
              </a:defRPr>
            </a:lvl5pPr>
            <a:lvl6pPr marL="1664369" indent="-149299" defTabSz="913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67172" indent="-149299" defTabSz="913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69976" indent="-149299" defTabSz="913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72779" indent="-149299" defTabSz="913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Page </a:t>
            </a:r>
            <a:fld id="{18624F70-A9CE-428F-8C8A-B43CF8D91629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endParaRPr lang="en-US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719">
              <a:defRPr>
                <a:solidFill>
                  <a:schemeClr val="tx1"/>
                </a:solidFill>
                <a:latin typeface="Arial" charset="0"/>
              </a:defRPr>
            </a:lvl1pPr>
            <a:lvl2pPr marL="492056" indent="-189252" defTabSz="914719">
              <a:defRPr>
                <a:solidFill>
                  <a:schemeClr val="tx1"/>
                </a:solidFill>
                <a:latin typeface="Arial" charset="0"/>
              </a:defRPr>
            </a:lvl2pPr>
            <a:lvl3pPr marL="757009" indent="-151402" defTabSz="914719">
              <a:defRPr>
                <a:solidFill>
                  <a:schemeClr val="tx1"/>
                </a:solidFill>
                <a:latin typeface="Arial" charset="0"/>
              </a:defRPr>
            </a:lvl3pPr>
            <a:lvl4pPr marL="1059812" indent="-151402" defTabSz="914719">
              <a:defRPr>
                <a:solidFill>
                  <a:schemeClr val="tx1"/>
                </a:solidFill>
                <a:latin typeface="Arial" charset="0"/>
              </a:defRPr>
            </a:lvl4pPr>
            <a:lvl5pPr marL="1362616" indent="-151402" defTabSz="914719">
              <a:defRPr>
                <a:solidFill>
                  <a:schemeClr val="tx1"/>
                </a:solidFill>
                <a:latin typeface="Arial" charset="0"/>
              </a:defRPr>
            </a:lvl5pPr>
            <a:lvl6pPr marL="1665420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68223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71027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73830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Page </a:t>
            </a:r>
            <a:fld id="{0FCA8CEC-7748-4E73-B56A-6406A559CF01}" type="slidenum">
              <a:rPr lang="en-GB" altLang="en-US" smtClean="0"/>
              <a:pPr/>
              <a:t>22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pPr marL="151402" indent="-151402">
              <a:buFontTx/>
              <a:buAutoNum type="arabicParenR"/>
            </a:pPr>
            <a:endParaRPr lang="en-US" altLang="en-US" sz="9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pPr marL="149299" indent="-149299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pPr marL="151402" indent="-151402">
              <a:buFontTx/>
              <a:buAutoNum type="arabicParenR"/>
            </a:pPr>
            <a:endParaRPr lang="en-US" altLang="en-US" sz="9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pPr marL="149299" indent="-149299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53" tIns="30276" rIns="60553" bIns="30276"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668">
              <a:defRPr>
                <a:solidFill>
                  <a:schemeClr val="tx1"/>
                </a:solidFill>
                <a:latin typeface="Arial" charset="0"/>
              </a:defRPr>
            </a:lvl1pPr>
            <a:lvl2pPr marL="491005" indent="-188201" defTabSz="913668">
              <a:defRPr>
                <a:solidFill>
                  <a:schemeClr val="tx1"/>
                </a:solidFill>
                <a:latin typeface="Arial" charset="0"/>
              </a:defRPr>
            </a:lvl2pPr>
            <a:lvl3pPr marL="755958" indent="-150351" defTabSz="913668">
              <a:defRPr>
                <a:solidFill>
                  <a:schemeClr val="tx1"/>
                </a:solidFill>
                <a:latin typeface="Arial" charset="0"/>
              </a:defRPr>
            </a:lvl3pPr>
            <a:lvl4pPr marL="1058761" indent="-150351" defTabSz="913668">
              <a:defRPr>
                <a:solidFill>
                  <a:schemeClr val="tx1"/>
                </a:solidFill>
                <a:latin typeface="Arial" charset="0"/>
              </a:defRPr>
            </a:lvl4pPr>
            <a:lvl5pPr marL="1361565" indent="-150351" defTabSz="913668">
              <a:defRPr>
                <a:solidFill>
                  <a:schemeClr val="tx1"/>
                </a:solidFill>
                <a:latin typeface="Arial" charset="0"/>
              </a:defRPr>
            </a:lvl5pPr>
            <a:lvl6pPr marL="1664369" indent="-150351" defTabSz="913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67172" indent="-150351" defTabSz="913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69976" indent="-150351" defTabSz="913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72779" indent="-150351" defTabSz="913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Page </a:t>
            </a:r>
            <a:fld id="{21AB2F23-9823-4905-AFE4-B300446239A9}" type="slidenum">
              <a:rPr lang="en-GB" altLang="en-US" smtClean="0"/>
              <a:pPr/>
              <a:t>29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53" tIns="30276" rIns="60553" bIns="30276"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668">
              <a:defRPr>
                <a:solidFill>
                  <a:schemeClr val="tx1"/>
                </a:solidFill>
                <a:latin typeface="Arial" charset="0"/>
              </a:defRPr>
            </a:lvl1pPr>
            <a:lvl2pPr marL="491005" indent="-188201" defTabSz="913668">
              <a:defRPr>
                <a:solidFill>
                  <a:schemeClr val="tx1"/>
                </a:solidFill>
                <a:latin typeface="Arial" charset="0"/>
              </a:defRPr>
            </a:lvl2pPr>
            <a:lvl3pPr marL="755958" indent="-150351" defTabSz="913668">
              <a:defRPr>
                <a:solidFill>
                  <a:schemeClr val="tx1"/>
                </a:solidFill>
                <a:latin typeface="Arial" charset="0"/>
              </a:defRPr>
            </a:lvl3pPr>
            <a:lvl4pPr marL="1058761" indent="-150351" defTabSz="913668">
              <a:defRPr>
                <a:solidFill>
                  <a:schemeClr val="tx1"/>
                </a:solidFill>
                <a:latin typeface="Arial" charset="0"/>
              </a:defRPr>
            </a:lvl4pPr>
            <a:lvl5pPr marL="1361565" indent="-150351" defTabSz="913668">
              <a:defRPr>
                <a:solidFill>
                  <a:schemeClr val="tx1"/>
                </a:solidFill>
                <a:latin typeface="Arial" charset="0"/>
              </a:defRPr>
            </a:lvl5pPr>
            <a:lvl6pPr marL="1664369" indent="-150351" defTabSz="913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67172" indent="-150351" defTabSz="913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69976" indent="-150351" defTabSz="913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72779" indent="-150351" defTabSz="913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mtClean="0"/>
              <a:t>Page </a:t>
            </a:r>
            <a:fld id="{21AB2F23-9823-4905-AFE4-B300446239A9}" type="slidenum">
              <a:rPr lang="en-GB" altLang="en-US" smtClean="0"/>
              <a:pPr/>
              <a:t>30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7CAD-1A4D-46F9-966F-DC3B9479C9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5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719">
              <a:defRPr>
                <a:solidFill>
                  <a:schemeClr val="tx1"/>
                </a:solidFill>
                <a:latin typeface="Arial" charset="0"/>
              </a:defRPr>
            </a:lvl1pPr>
            <a:lvl2pPr marL="492056" indent="-189252" defTabSz="914719">
              <a:defRPr>
                <a:solidFill>
                  <a:schemeClr val="tx1"/>
                </a:solidFill>
                <a:latin typeface="Arial" charset="0"/>
              </a:defRPr>
            </a:lvl2pPr>
            <a:lvl3pPr marL="757009" indent="-151402" defTabSz="914719">
              <a:defRPr>
                <a:solidFill>
                  <a:schemeClr val="tx1"/>
                </a:solidFill>
                <a:latin typeface="Arial" charset="0"/>
              </a:defRPr>
            </a:lvl3pPr>
            <a:lvl4pPr marL="1059812" indent="-151402" defTabSz="914719">
              <a:defRPr>
                <a:solidFill>
                  <a:schemeClr val="tx1"/>
                </a:solidFill>
                <a:latin typeface="Arial" charset="0"/>
              </a:defRPr>
            </a:lvl4pPr>
            <a:lvl5pPr marL="1362616" indent="-151402" defTabSz="914719">
              <a:defRPr>
                <a:solidFill>
                  <a:schemeClr val="tx1"/>
                </a:solidFill>
                <a:latin typeface="Arial" charset="0"/>
              </a:defRPr>
            </a:lvl5pPr>
            <a:lvl6pPr marL="1665420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68223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71027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73830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mtClean="0"/>
              <a:t>Page </a:t>
            </a:r>
            <a:fld id="{F80AF527-6707-45B9-9B0C-69B7B2C27EFC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pPr eaLnBrk="1" hangingPunct="1"/>
            <a:endParaRPr lang="en-US" altLang="en-US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719">
              <a:defRPr>
                <a:solidFill>
                  <a:schemeClr val="tx1"/>
                </a:solidFill>
                <a:latin typeface="Arial" charset="0"/>
              </a:defRPr>
            </a:lvl1pPr>
            <a:lvl2pPr marL="492056" indent="-189252" defTabSz="914719">
              <a:defRPr>
                <a:solidFill>
                  <a:schemeClr val="tx1"/>
                </a:solidFill>
                <a:latin typeface="Arial" charset="0"/>
              </a:defRPr>
            </a:lvl2pPr>
            <a:lvl3pPr marL="757009" indent="-151402" defTabSz="914719">
              <a:defRPr>
                <a:solidFill>
                  <a:schemeClr val="tx1"/>
                </a:solidFill>
                <a:latin typeface="Arial" charset="0"/>
              </a:defRPr>
            </a:lvl3pPr>
            <a:lvl4pPr marL="1059812" indent="-151402" defTabSz="914719">
              <a:defRPr>
                <a:solidFill>
                  <a:schemeClr val="tx1"/>
                </a:solidFill>
                <a:latin typeface="Arial" charset="0"/>
              </a:defRPr>
            </a:lvl4pPr>
            <a:lvl5pPr marL="1362616" indent="-151402" defTabSz="914719">
              <a:defRPr>
                <a:solidFill>
                  <a:schemeClr val="tx1"/>
                </a:solidFill>
                <a:latin typeface="Arial" charset="0"/>
              </a:defRPr>
            </a:lvl5pPr>
            <a:lvl6pPr marL="1665420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68223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71027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73830" indent="-151402" defTabSz="914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mtClean="0"/>
              <a:t>Page </a:t>
            </a:r>
            <a:fld id="{24A7910E-5BC6-4126-A4AA-027CC4587249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7CAD-1A4D-46F9-966F-DC3B9479C91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56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328" y="4716017"/>
            <a:ext cx="5439021" cy="4467921"/>
          </a:xfrm>
          <a:prstGeom prst="rect">
            <a:avLst/>
          </a:prstGeom>
          <a:noFill/>
        </p:spPr>
        <p:txBody>
          <a:bodyPr lIns="60561" tIns="30280" rIns="60561" bIns="30280"/>
          <a:lstStyle/>
          <a:p>
            <a:pPr marL="151402" indent="-151402"/>
            <a:endParaRPr lang="en-US" sz="7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me: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30829"/>
            <a:ext cx="5733143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200400"/>
            <a:ext cx="5733143" cy="1752600"/>
          </a:xfrm>
        </p:spPr>
        <p:txBody>
          <a:bodyPr lIns="91440" tIns="86868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GB" dirty="0"/>
          </a:p>
        </p:txBody>
      </p:sp>
      <p:pic>
        <p:nvPicPr>
          <p:cNvPr id="7" name="British Library Logo" descr="BLMARK_4 COL_BLRED_18mm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 Crop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0343" y="0"/>
            <a:ext cx="2953657" cy="55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0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rple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62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ur Panel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Logo Hol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244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419350"/>
            <a:ext cx="5715000" cy="105954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  <p:pic>
        <p:nvPicPr>
          <p:cNvPr id="8" name="British Library Logo" descr="BLMARK_4 COL_BLRED_18mm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037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0"/>
            <a:ext cx="8137525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0" y="1524000"/>
            <a:ext cx="3992563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524000"/>
            <a:ext cx="399256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248400"/>
            <a:ext cx="122396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9023B-7F76-46EE-96BE-5DA1A778B3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76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qua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ur Panel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Logo Hol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244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419350"/>
            <a:ext cx="5715000" cy="105954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  <p:pic>
        <p:nvPicPr>
          <p:cNvPr id="8" name="British Library Logo" descr="BLMARK_4 COL_BLRED_18mm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75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me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41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ime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30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ime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19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e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ur Panel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Logo Hol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244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419350"/>
            <a:ext cx="5715000" cy="105954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  <p:pic>
        <p:nvPicPr>
          <p:cNvPr id="8" name="British Library Logo" descr="BLMARK_4 COL_BLRED_18mm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8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qua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ur Panel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Logo Hol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244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419350"/>
            <a:ext cx="5715000" cy="105954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  <p:pic>
        <p:nvPicPr>
          <p:cNvPr id="8" name="British Library Logo" descr="BLMARK_4 COL_BLRED_18mm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41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urple: 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30829"/>
            <a:ext cx="5733143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200400"/>
            <a:ext cx="5733143" cy="1752600"/>
          </a:xfrm>
        </p:spPr>
        <p:txBody>
          <a:bodyPr lIns="91440" tIns="86868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GB" dirty="0"/>
          </a:p>
        </p:txBody>
      </p:sp>
      <p:pic>
        <p:nvPicPr>
          <p:cNvPr id="7" name="British Library Logo" descr="BLMARK_4 COL_BLRED_18mm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 Crop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0343" y="0"/>
            <a:ext cx="2953657" cy="55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2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57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rple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30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ttom Bar - 50% Tint"/>
          <p:cNvSpPr/>
          <p:nvPr/>
        </p:nvSpPr>
        <p:spPr>
          <a:xfrm>
            <a:off x="0" y="6263640"/>
            <a:ext cx="9144000" cy="59436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18463" cy="10595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491538" cy="4906963"/>
          </a:xfrm>
          <a:prstGeom prst="rect">
            <a:avLst/>
          </a:prstGeom>
        </p:spPr>
        <p:txBody>
          <a:bodyPr vert="horz" lIns="91440" tIns="457200" rIns="91440" bIns="45720" rtlCol="0">
            <a:no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British Library Logo" descr="BLMARK_4 COL_BLRED_18mm.ep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eb Address"/>
          <p:cNvSpPr/>
          <p:nvPr/>
        </p:nvSpPr>
        <p:spPr>
          <a:xfrm>
            <a:off x="45720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www.bl.uk</a:t>
            </a:r>
            <a:endParaRPr lang="en-GB" sz="1400" dirty="0"/>
          </a:p>
        </p:txBody>
      </p:sp>
      <p:sp>
        <p:nvSpPr>
          <p:cNvPr id="15" name="Slide Number"/>
          <p:cNvSpPr/>
          <p:nvPr/>
        </p:nvSpPr>
        <p:spPr>
          <a:xfrm>
            <a:off x="787889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2518ED82-C8F3-4500-A401-7F29E3CD81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1320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18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ttom Bar - 50% Tint"/>
          <p:cNvSpPr/>
          <p:nvPr/>
        </p:nvSpPr>
        <p:spPr>
          <a:xfrm>
            <a:off x="0" y="6263640"/>
            <a:ext cx="9144000" cy="594360"/>
          </a:xfrm>
          <a:prstGeom prst="rect">
            <a:avLst/>
          </a:pr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18463" cy="10595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491538" cy="4906963"/>
          </a:xfrm>
          <a:prstGeom prst="rect">
            <a:avLst/>
          </a:prstGeom>
        </p:spPr>
        <p:txBody>
          <a:bodyPr vert="horz" lIns="91440" tIns="457200" rIns="91440" bIns="45720" rtlCol="0">
            <a:no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British Library Logo" descr="BLMARK_4 COL_BLRED_18mm.ep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52400"/>
            <a:ext cx="4730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eb Address"/>
          <p:cNvSpPr/>
          <p:nvPr/>
        </p:nvSpPr>
        <p:spPr>
          <a:xfrm>
            <a:off x="45720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www.bl.uk</a:t>
            </a:r>
            <a:endParaRPr lang="en-GB" sz="1400" dirty="0"/>
          </a:p>
        </p:txBody>
      </p:sp>
      <p:sp>
        <p:nvSpPr>
          <p:cNvPr id="15" name="Slide Number"/>
          <p:cNvSpPr/>
          <p:nvPr/>
        </p:nvSpPr>
        <p:spPr>
          <a:xfrm>
            <a:off x="7878890" y="6349365"/>
            <a:ext cx="1069848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2518ED82-C8F3-4500-A401-7F29E3CD81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252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18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5" indent="-174625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2011/gld/wiki/Linked_Data_Cookboo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675231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rfc/rfc3986.tx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hyperlink" Target="http://vimeo.com/36752317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jena.sourceforge.net/Eyeball/" TargetMode="External"/><Relationship Id="rId4" Type="http://schemas.openxmlformats.org/officeDocument/2006/relationships/hyperlink" Target="http://www.marcofquality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ld-bp/" TargetMode="External"/><Relationship Id="rId7" Type="http://schemas.openxmlformats.org/officeDocument/2006/relationships/hyperlink" Target="http://www.bl.uk/bibliographic/pdfs/publishing_bnb_as_lod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ata.gov.uk/dataset/the-linked-open-british-national-bibliography" TargetMode="External"/><Relationship Id="rId5" Type="http://schemas.openxmlformats.org/officeDocument/2006/relationships/hyperlink" Target="http://www.w3.org/standards/semanticweb/data.html" TargetMode="External"/><Relationship Id="rId4" Type="http://schemas.openxmlformats.org/officeDocument/2006/relationships/hyperlink" Target="http://linkeddatabook.com/editions/1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metadata@bl.uk" TargetMode="External"/><Relationship Id="rId3" Type="http://schemas.openxmlformats.org/officeDocument/2006/relationships/hyperlink" Target="http://www.bl.uk/bibliographic/datafree.html" TargetMode="External"/><Relationship Id="rId7" Type="http://schemas.openxmlformats.org/officeDocument/2006/relationships/hyperlink" Target="http://twitter.com/#!/BLMetadata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bnb.data.bl.uk/docs" TargetMode="External"/><Relationship Id="rId5" Type="http://schemas.openxmlformats.org/officeDocument/2006/relationships/hyperlink" Target="http://bnb.data.bl.uk/getting-started" TargetMode="External"/><Relationship Id="rId4" Type="http://schemas.openxmlformats.org/officeDocument/2006/relationships/hyperlink" Target="http://bnb.data.bl.uk/faq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vimeo.com/3675231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emf"/><Relationship Id="rId4" Type="http://schemas.openxmlformats.org/officeDocument/2006/relationships/hyperlink" Target="http://www.semantic-web.at/LOD-TheEssentials.pdf" TargetMode="External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9" y="1124744"/>
            <a:ext cx="5760640" cy="1440160"/>
          </a:xfrm>
        </p:spPr>
        <p:txBody>
          <a:bodyPr/>
          <a:lstStyle/>
          <a:p>
            <a:r>
              <a:rPr lang="en-GB" alt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Making Connections </a:t>
            </a:r>
            <a:r>
              <a:rPr lang="en-GB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GB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GB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Creating Linked Open Data</a:t>
            </a:r>
            <a:endParaRPr lang="en-GB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5688632" cy="2952328"/>
          </a:xfrm>
        </p:spPr>
        <p:txBody>
          <a:bodyPr>
            <a:normAutofit fontScale="25000" lnSpcReduction="20000"/>
          </a:bodyPr>
          <a:lstStyle/>
          <a:p>
            <a:r>
              <a:rPr lang="en-GB" sz="8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Neil Wilson</a:t>
            </a:r>
          </a:p>
          <a:p>
            <a:r>
              <a:rPr lang="en-GB" sz="8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Head, Collection Metadata</a:t>
            </a:r>
          </a:p>
          <a:p>
            <a:endParaRPr lang="en-GB" sz="3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GB" sz="7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UKSG Webinar</a:t>
            </a:r>
          </a:p>
          <a:p>
            <a:r>
              <a:rPr lang="en-GB" sz="5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June 16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15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8532440" cy="903560"/>
          </a:xfrm>
        </p:spPr>
        <p:txBody>
          <a:bodyPr anchor="ctr"/>
          <a:lstStyle/>
          <a:p>
            <a:pPr algn="ctr"/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Best</a:t>
            </a:r>
            <a:r>
              <a:rPr lang="en-GB" b="1" dirty="0" smtClean="0"/>
              <a:t> </a:t>
            </a:r>
            <a:r>
              <a:rPr lang="en-GB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Practices</a:t>
            </a:r>
            <a:r>
              <a:rPr lang="en-GB" b="1" dirty="0"/>
              <a:t> </a:t>
            </a:r>
            <a:r>
              <a:rPr lang="en-GB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</a:t>
            </a:r>
            <a:r>
              <a:rPr lang="en-GB" b="1" dirty="0"/>
              <a:t> </a:t>
            </a:r>
            <a:r>
              <a:rPr lang="en-GB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Producing</a:t>
            </a:r>
            <a:r>
              <a:rPr lang="en-GB" b="1" dirty="0"/>
              <a:t> </a:t>
            </a:r>
            <a:r>
              <a:rPr lang="en-GB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Linked</a:t>
            </a:r>
            <a:r>
              <a:rPr lang="en-GB" b="1" dirty="0"/>
              <a:t> </a:t>
            </a:r>
            <a:r>
              <a:rPr lang="en-GB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</a:t>
            </a:r>
            <a:r>
              <a:rPr lang="en-GB" b="1" dirty="0"/>
              <a:t/>
            </a:r>
            <a:br>
              <a:rPr lang="en-GB" b="1" dirty="0"/>
            </a:br>
            <a:endParaRPr lang="en-GB" sz="2800" b="1" dirty="0" smtClean="0">
              <a:solidFill>
                <a:srgbClr val="002060"/>
              </a:solidFill>
            </a:endParaRP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1268760"/>
            <a:ext cx="5040560" cy="4896544"/>
          </a:xfrm>
        </p:spPr>
        <p:txBody>
          <a:bodyPr tIns="45720"/>
          <a:lstStyle/>
          <a:p>
            <a:pPr>
              <a:buClr>
                <a:srgbClr val="C00000"/>
              </a:buClr>
            </a:pPr>
            <a:r>
              <a:rPr lang="en-GB" sz="2000" b="1" dirty="0" smtClean="0">
                <a:solidFill>
                  <a:srgbClr val="002060"/>
                </a:solidFill>
              </a:rPr>
              <a:t>Model </a:t>
            </a:r>
            <a:r>
              <a:rPr lang="en-GB" sz="2000" b="1" dirty="0">
                <a:solidFill>
                  <a:srgbClr val="002060"/>
                </a:solidFill>
              </a:rPr>
              <a:t>the Data</a:t>
            </a:r>
          </a:p>
          <a:p>
            <a:pPr>
              <a:buClr>
                <a:srgbClr val="C00000"/>
              </a:buClr>
            </a:pPr>
            <a:r>
              <a:rPr lang="en-GB" sz="2000" b="1" dirty="0">
                <a:solidFill>
                  <a:srgbClr val="002060"/>
                </a:solidFill>
              </a:rPr>
              <a:t>Name things </a:t>
            </a:r>
            <a:r>
              <a:rPr lang="en-GB" sz="2000" b="1" dirty="0" smtClean="0">
                <a:solidFill>
                  <a:srgbClr val="002060"/>
                </a:solidFill>
              </a:rPr>
              <a:t>with URIs</a:t>
            </a:r>
            <a:endParaRPr lang="en-GB" sz="2000" b="1" dirty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</a:pPr>
            <a:r>
              <a:rPr lang="en-GB" sz="2000" b="1" dirty="0">
                <a:solidFill>
                  <a:srgbClr val="002060"/>
                </a:solidFill>
              </a:rPr>
              <a:t>Re-use vocabularies </a:t>
            </a:r>
            <a:r>
              <a:rPr lang="en-GB" sz="2000" b="1" dirty="0" smtClean="0">
                <a:solidFill>
                  <a:srgbClr val="002060"/>
                </a:solidFill>
              </a:rPr>
              <a:t>if </a:t>
            </a:r>
            <a:r>
              <a:rPr lang="en-GB" sz="2000" b="1" dirty="0">
                <a:solidFill>
                  <a:srgbClr val="002060"/>
                </a:solidFill>
              </a:rPr>
              <a:t>possible</a:t>
            </a:r>
          </a:p>
          <a:p>
            <a:pPr>
              <a:buClr>
                <a:srgbClr val="C00000"/>
              </a:buClr>
            </a:pPr>
            <a:r>
              <a:rPr lang="en-GB" sz="2000" b="1" dirty="0">
                <a:solidFill>
                  <a:srgbClr val="002060"/>
                </a:solidFill>
              </a:rPr>
              <a:t>Publish human </a:t>
            </a:r>
            <a:r>
              <a:rPr lang="en-GB" sz="2000" b="1" dirty="0" smtClean="0">
                <a:solidFill>
                  <a:srgbClr val="002060"/>
                </a:solidFill>
              </a:rPr>
              <a:t>&amp; </a:t>
            </a:r>
            <a:r>
              <a:rPr lang="en-GB" sz="2000" b="1" dirty="0">
                <a:solidFill>
                  <a:srgbClr val="002060"/>
                </a:solidFill>
              </a:rPr>
              <a:t>machine readable descriptions</a:t>
            </a:r>
          </a:p>
          <a:p>
            <a:pPr>
              <a:buClr>
                <a:srgbClr val="C00000"/>
              </a:buClr>
            </a:pPr>
            <a:r>
              <a:rPr lang="en-GB" sz="2000" b="1" dirty="0">
                <a:solidFill>
                  <a:srgbClr val="002060"/>
                </a:solidFill>
              </a:rPr>
              <a:t>Convert data to RDF</a:t>
            </a:r>
          </a:p>
          <a:p>
            <a:pPr>
              <a:buClr>
                <a:srgbClr val="C00000"/>
              </a:buClr>
            </a:pPr>
            <a:r>
              <a:rPr lang="en-GB" sz="2000" b="1" dirty="0">
                <a:solidFill>
                  <a:srgbClr val="002060"/>
                </a:solidFill>
              </a:rPr>
              <a:t>Specify an appropriate license</a:t>
            </a:r>
          </a:p>
          <a:p>
            <a:pPr>
              <a:buClr>
                <a:srgbClr val="C00000"/>
              </a:buClr>
            </a:pPr>
            <a:r>
              <a:rPr lang="en-GB" sz="2000" b="1" dirty="0">
                <a:solidFill>
                  <a:srgbClr val="002060"/>
                </a:solidFill>
              </a:rPr>
              <a:t>Host </a:t>
            </a:r>
            <a:r>
              <a:rPr lang="en-GB" sz="2000" b="1" dirty="0" smtClean="0">
                <a:solidFill>
                  <a:srgbClr val="002060"/>
                </a:solidFill>
              </a:rPr>
              <a:t>publicly &amp; publicise</a:t>
            </a:r>
          </a:p>
          <a:p>
            <a:pPr>
              <a:buClr>
                <a:srgbClr val="C00000"/>
              </a:buClr>
            </a:pPr>
            <a:endParaRPr lang="en-GB" sz="800" b="1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GB" sz="1800" b="1" dirty="0">
                <a:solidFill>
                  <a:srgbClr val="002060"/>
                </a:solidFill>
              </a:rPr>
              <a:t>See: </a:t>
            </a:r>
            <a:r>
              <a:rPr lang="en-GB" sz="1400" b="1" i="1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GB" sz="1400" b="1" i="1" dirty="0" smtClean="0">
                <a:solidFill>
                  <a:srgbClr val="002060"/>
                </a:solidFill>
                <a:hlinkClick r:id="rId3"/>
              </a:rPr>
              <a:t>www.w3.org/2011/gld/wiki/Linked_Data_Cookbook</a:t>
            </a:r>
            <a:endParaRPr lang="en-GB" sz="1400" b="1" i="1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en-GB" sz="1400" b="1" i="1" dirty="0" smtClean="0">
              <a:solidFill>
                <a:srgbClr val="000099"/>
              </a:solidFill>
            </a:endParaRPr>
          </a:p>
        </p:txBody>
      </p:sp>
      <p:pic>
        <p:nvPicPr>
          <p:cNvPr id="4106" name="Picture 10" descr="C:\Users\nwilson\Desktop\Docs\Pictures\wordclou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71557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2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16632"/>
            <a:ext cx="8856538" cy="1008112"/>
          </a:xfrm>
        </p:spPr>
        <p:txBody>
          <a:bodyPr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Linked &amp; Library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</a:t>
            </a:r>
            <a:endParaRPr lang="en-GB" sz="2400" b="1" dirty="0" smtClean="0">
              <a:solidFill>
                <a:srgbClr val="002060"/>
              </a:solidFill>
            </a:endParaRP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1196752"/>
            <a:ext cx="8928546" cy="2087786"/>
          </a:xfrm>
        </p:spPr>
        <p:txBody>
          <a:bodyPr tIns="45720"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GB" b="1" dirty="0" smtClean="0">
                <a:solidFill>
                  <a:srgbClr val="002060"/>
                </a:solidFill>
                <a:sym typeface="Wingdings" pitchFamily="2" charset="2"/>
              </a:rPr>
              <a:t>Traditional library data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 uses static, proprietary </a:t>
            </a:r>
            <a:r>
              <a:rPr lang="en-GB" u="sng" dirty="0" smtClean="0">
                <a:solidFill>
                  <a:srgbClr val="002060"/>
                </a:solidFill>
                <a:sym typeface="Wingdings" pitchFamily="2" charset="2"/>
              </a:rPr>
              <a:t>document based</a:t>
            </a:r>
            <a:r>
              <a:rPr lang="en-GB" b="1" dirty="0" smtClean="0">
                <a:solidFill>
                  <a:srgbClr val="002060"/>
                </a:solidFill>
                <a:sym typeface="Wingdings" pitchFamily="2" charset="2"/>
              </a:rPr>
              <a:t>,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 table driven database models</a:t>
            </a:r>
            <a:endParaRPr lang="en-GB" i="1" dirty="0" smtClean="0">
              <a:solidFill>
                <a:srgbClr val="002060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GB" b="1" dirty="0" smtClean="0">
                <a:solidFill>
                  <a:srgbClr val="002060"/>
                </a:solidFill>
                <a:sym typeface="Wingdings" pitchFamily="2" charset="2"/>
              </a:rPr>
              <a:t>Linked Data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uses a dynamic </a:t>
            </a:r>
            <a:r>
              <a:rPr lang="en-GB" u="sng" dirty="0" smtClean="0">
                <a:solidFill>
                  <a:srgbClr val="002060"/>
                </a:solidFill>
                <a:sym typeface="Wingdings" pitchFamily="2" charset="2"/>
              </a:rPr>
              <a:t>data based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‘graph’ model, linking simple 3 part statements describing resource characteristics </a:t>
            </a:r>
            <a:endParaRPr lang="en-GB" i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25668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69886900"/>
              </p:ext>
            </p:extLst>
          </p:nvPr>
        </p:nvGraphicFramePr>
        <p:xfrm>
          <a:off x="0" y="3429000"/>
          <a:ext cx="9144000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Visio" r:id="rId4" imgW="6262696" imgH="1897764" progId="Visio.Drawing.11">
                  <p:embed/>
                </p:oleObj>
              </mc:Choice>
              <mc:Fallback>
                <p:oleObj name="Visio" r:id="rId4" imgW="6262696" imgH="189776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9144000" cy="280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669" name="Text Box 5"/>
          <p:cNvSpPr txBox="1">
            <a:spLocks noChangeArrowheads="1"/>
          </p:cNvSpPr>
          <p:nvPr/>
        </p:nvSpPr>
        <p:spPr bwMode="auto">
          <a:xfrm>
            <a:off x="684213" y="3716338"/>
            <a:ext cx="3382962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75000"/>
              </a:lnSpc>
              <a:spcBef>
                <a:spcPct val="50000"/>
              </a:spcBef>
            </a:pPr>
            <a:r>
              <a:rPr lang="en-GB" sz="1600" b="1" dirty="0" smtClean="0">
                <a:solidFill>
                  <a:srgbClr val="FF0000"/>
                </a:solidFill>
                <a:sym typeface="Wingdings" pitchFamily="2" charset="2"/>
              </a:rPr>
              <a:t>           Traditional </a:t>
            </a:r>
            <a:endParaRPr lang="en-GB" sz="1600" b="1" dirty="0">
              <a:solidFill>
                <a:srgbClr val="FF0000"/>
              </a:solidFill>
              <a:sym typeface="Wingdings" pitchFamily="2" charset="2"/>
            </a:endParaRPr>
          </a:p>
          <a:p>
            <a:pPr lvl="1" algn="ctr">
              <a:lnSpc>
                <a:spcPct val="75000"/>
              </a:lnSpc>
              <a:spcBef>
                <a:spcPct val="50000"/>
              </a:spcBef>
            </a:pPr>
            <a:endParaRPr lang="en-GB" sz="800" dirty="0">
              <a:sym typeface="Wingdings" pitchFamily="2" charset="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400" b="1" dirty="0"/>
              <a:t> </a:t>
            </a:r>
            <a:r>
              <a:rPr lang="en-GB" sz="1400" b="1" dirty="0">
                <a:solidFill>
                  <a:srgbClr val="002060"/>
                </a:solidFill>
              </a:rPr>
              <a:t>Passive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en-GB" sz="800" b="1" dirty="0">
              <a:solidFill>
                <a:srgbClr val="002060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en-GB" sz="800" b="1" dirty="0">
              <a:solidFill>
                <a:srgbClr val="002060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400" b="1" dirty="0">
                <a:solidFill>
                  <a:srgbClr val="002060"/>
                </a:solidFill>
              </a:rPr>
              <a:t> Self-contained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en-GB" sz="800" b="1" dirty="0">
              <a:solidFill>
                <a:srgbClr val="002060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en-GB" sz="800" b="1" dirty="0">
              <a:solidFill>
                <a:srgbClr val="002060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400" b="1" dirty="0">
                <a:solidFill>
                  <a:srgbClr val="002060"/>
                </a:solidFill>
              </a:rPr>
              <a:t> End Result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en-GB" sz="800" b="1" dirty="0">
              <a:solidFill>
                <a:srgbClr val="002060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en-GB" sz="800" b="1" dirty="0">
              <a:solidFill>
                <a:srgbClr val="002060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400" b="1" dirty="0">
                <a:solidFill>
                  <a:srgbClr val="002060"/>
                </a:solidFill>
              </a:rPr>
              <a:t> Domain Specific Standards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endParaRPr lang="en-GB" sz="1400" b="1" dirty="0">
              <a:solidFill>
                <a:schemeClr val="bg2"/>
              </a:solidFill>
            </a:endParaRPr>
          </a:p>
        </p:txBody>
      </p:sp>
      <p:sp>
        <p:nvSpPr>
          <p:cNvPr id="625670" name="Text Box 6"/>
          <p:cNvSpPr txBox="1">
            <a:spLocks noChangeArrowheads="1"/>
          </p:cNvSpPr>
          <p:nvPr/>
        </p:nvSpPr>
        <p:spPr bwMode="auto">
          <a:xfrm>
            <a:off x="5724525" y="3644900"/>
            <a:ext cx="3311525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GB" sz="1600" b="1" dirty="0">
                <a:solidFill>
                  <a:srgbClr val="FF0000"/>
                </a:solidFill>
              </a:rPr>
              <a:t>        </a:t>
            </a:r>
            <a:r>
              <a:rPr lang="en-GB" sz="1600" b="1" dirty="0" smtClean="0">
                <a:solidFill>
                  <a:srgbClr val="FF0000"/>
                </a:solidFill>
              </a:rPr>
              <a:t>        Linked 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endParaRPr lang="en-GB" sz="800" b="1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400" b="1" dirty="0" smtClean="0"/>
              <a:t> </a:t>
            </a:r>
            <a:r>
              <a:rPr lang="en-GB" sz="1400" b="1" dirty="0">
                <a:solidFill>
                  <a:srgbClr val="002060"/>
                </a:solidFill>
              </a:rPr>
              <a:t>Dynamic / Interactive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GB" sz="800" b="1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GB" sz="800" b="1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400" b="1" dirty="0">
                <a:solidFill>
                  <a:srgbClr val="002060"/>
                </a:solidFill>
              </a:rPr>
              <a:t> Linked to External Resources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GB" sz="800" b="1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GB" sz="800" b="1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400" b="1" dirty="0">
                <a:solidFill>
                  <a:srgbClr val="002060"/>
                </a:solidFill>
              </a:rPr>
              <a:t> Options for Further Inquiry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GB" sz="800" b="1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GB" sz="800" b="1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400" b="1" dirty="0">
                <a:solidFill>
                  <a:srgbClr val="002060"/>
                </a:solidFill>
              </a:rPr>
              <a:t> Open Structure &amp; Standards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1056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5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5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5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5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5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5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5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5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5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56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56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56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5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5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5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5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5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5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5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5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5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56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56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56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56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56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56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5386" y="44625"/>
            <a:ext cx="9149386" cy="1008111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Linked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Concepts </a:t>
            </a:r>
            <a:br>
              <a:rPr lang="en-GB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GB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Graph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Database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0" y="1124744"/>
            <a:ext cx="4572000" cy="5112567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b="1" dirty="0" smtClean="0">
                <a:solidFill>
                  <a:srgbClr val="002060"/>
                </a:solidFill>
              </a:rPr>
              <a:t>Differs from traditional </a:t>
            </a:r>
            <a:r>
              <a:rPr lang="en-GB" b="1" dirty="0">
                <a:solidFill>
                  <a:srgbClr val="002060"/>
                </a:solidFill>
              </a:rPr>
              <a:t>table based </a:t>
            </a:r>
            <a:r>
              <a:rPr lang="en-GB" b="1" dirty="0" smtClean="0">
                <a:solidFill>
                  <a:srgbClr val="002060"/>
                </a:solidFill>
              </a:rPr>
              <a:t>relational databases</a:t>
            </a:r>
          </a:p>
          <a:p>
            <a:pPr>
              <a:buClr>
                <a:srgbClr val="FF0000"/>
              </a:buClr>
            </a:pPr>
            <a:r>
              <a:rPr lang="en-GB" b="1" dirty="0" smtClean="0">
                <a:solidFill>
                  <a:srgbClr val="002060"/>
                </a:solidFill>
              </a:rPr>
              <a:t>Enables representation of resource relationships</a:t>
            </a:r>
          </a:p>
          <a:p>
            <a:pPr>
              <a:buClr>
                <a:srgbClr val="FF0000"/>
              </a:buClr>
            </a:pPr>
            <a:r>
              <a:rPr lang="en-GB" b="1" dirty="0">
                <a:solidFill>
                  <a:srgbClr val="002060"/>
                </a:solidFill>
              </a:rPr>
              <a:t>Supports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2060"/>
                </a:solidFill>
              </a:rPr>
              <a:t>rapid navigation of complex linked data structures </a:t>
            </a:r>
          </a:p>
          <a:p>
            <a:pPr>
              <a:buClr>
                <a:srgbClr val="FF0000"/>
              </a:buClr>
            </a:pPr>
            <a:r>
              <a:rPr lang="en-GB" b="1" dirty="0" smtClean="0">
                <a:solidFill>
                  <a:srgbClr val="002060"/>
                </a:solidFill>
              </a:rPr>
              <a:t>Without complexity of relational database table queries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5003800" y="5732463"/>
            <a:ext cx="403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solidFill>
                  <a:schemeClr val="folHlink"/>
                </a:solidFill>
              </a:rPr>
              <a:t> </a:t>
            </a:r>
            <a:r>
              <a:rPr lang="en-GB"/>
              <a:t>See: </a:t>
            </a:r>
            <a:r>
              <a:rPr lang="en-GB">
                <a:hlinkClick r:id="rId3" tooltip="http://vimeo.com/36752317"/>
              </a:rPr>
              <a:t>http://vimeo.com/36752317</a:t>
            </a:r>
            <a:r>
              <a:rPr lang="en-GB">
                <a:solidFill>
                  <a:schemeClr val="bg1"/>
                </a:solidFill>
              </a:rPr>
              <a:t> </a:t>
            </a:r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427984" cy="468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8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5386" y="44625"/>
            <a:ext cx="9149385" cy="1008111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Linked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Concepts </a:t>
            </a:r>
            <a:br>
              <a:rPr lang="en-GB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GB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Resource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Description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Framework (RDF)</a:t>
            </a:r>
            <a:endParaRPr lang="en-GB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107504" y="1268760"/>
            <a:ext cx="4608959" cy="4896545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b="1" dirty="0" smtClean="0">
                <a:solidFill>
                  <a:srgbClr val="002060"/>
                </a:solidFill>
              </a:rPr>
              <a:t>A family of W3C specifications</a:t>
            </a:r>
          </a:p>
          <a:p>
            <a:pPr>
              <a:buClr>
                <a:srgbClr val="FF0000"/>
              </a:buClr>
            </a:pPr>
            <a:r>
              <a:rPr lang="en-GB" b="1" dirty="0">
                <a:solidFill>
                  <a:srgbClr val="002060"/>
                </a:solidFill>
              </a:rPr>
              <a:t>Data model used for representing resources for the Web</a:t>
            </a:r>
            <a:r>
              <a:rPr lang="en-GB" dirty="0"/>
              <a:t> 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</a:p>
          <a:p>
            <a:pPr>
              <a:buClr>
                <a:srgbClr val="FF0000"/>
              </a:buClr>
            </a:pPr>
            <a:r>
              <a:rPr lang="en-GB" b="1" dirty="0" smtClean="0">
                <a:solidFill>
                  <a:srgbClr val="002060"/>
                </a:solidFill>
              </a:rPr>
              <a:t>Based around entity relationships</a:t>
            </a:r>
          </a:p>
          <a:p>
            <a:pPr>
              <a:buClr>
                <a:srgbClr val="FF0000"/>
              </a:buClr>
            </a:pPr>
            <a:r>
              <a:rPr lang="en-GB" b="1" dirty="0">
                <a:solidFill>
                  <a:srgbClr val="002060"/>
                </a:solidFill>
              </a:rPr>
              <a:t>Serialised in a variety of formats, including XML</a:t>
            </a:r>
            <a:endParaRPr lang="en-GB" sz="2000" b="1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71601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2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5386" y="44625"/>
            <a:ext cx="9041435" cy="1008111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Linked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Concepts</a:t>
            </a:r>
            <a:br>
              <a:rPr lang="en-GB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GB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Resource Identifiers URIs/IRIs</a:t>
            </a:r>
            <a:endParaRPr lang="en-GB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107504" y="1196753"/>
            <a:ext cx="4464496" cy="4824636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sz="2000" b="1" dirty="0" smtClean="0">
                <a:solidFill>
                  <a:srgbClr val="002060"/>
                </a:solidFill>
              </a:rPr>
              <a:t>Use of </a:t>
            </a:r>
            <a:r>
              <a:rPr lang="en-GB" sz="2000" b="1" dirty="0" smtClean="0">
                <a:solidFill>
                  <a:srgbClr val="002060"/>
                </a:solidFill>
              </a:rPr>
              <a:t>‘Uniform </a:t>
            </a:r>
            <a:r>
              <a:rPr lang="en-GB" sz="2000" b="1" dirty="0" smtClean="0">
                <a:solidFill>
                  <a:srgbClr val="002060"/>
                </a:solidFill>
              </a:rPr>
              <a:t>Resource Identifiers</a:t>
            </a:r>
            <a:r>
              <a:rPr lang="en-GB" sz="2000" dirty="0" smtClean="0">
                <a:solidFill>
                  <a:srgbClr val="002060"/>
                </a:solidFill>
              </a:rPr>
              <a:t>’ </a:t>
            </a:r>
            <a:r>
              <a:rPr lang="en-GB" sz="1800" b="1" dirty="0" smtClean="0">
                <a:solidFill>
                  <a:srgbClr val="002060"/>
                </a:solidFill>
              </a:rPr>
              <a:t>(URIs) </a:t>
            </a:r>
            <a:r>
              <a:rPr lang="en-GB" sz="2000" dirty="0" smtClean="0">
                <a:solidFill>
                  <a:srgbClr val="002060"/>
                </a:solidFill>
              </a:rPr>
              <a:t>- </a:t>
            </a:r>
            <a:r>
              <a:rPr lang="en-GB" sz="1800" i="1" dirty="0" smtClean="0">
                <a:solidFill>
                  <a:srgbClr val="002060"/>
                </a:solidFill>
              </a:rPr>
              <a:t>for linking to other resources</a:t>
            </a:r>
          </a:p>
          <a:p>
            <a:pPr>
              <a:buClr>
                <a:srgbClr val="FF0000"/>
              </a:buClr>
            </a:pPr>
            <a:r>
              <a:rPr lang="en-GB" sz="2000" b="1" dirty="0" smtClean="0">
                <a:solidFill>
                  <a:srgbClr val="002060"/>
                </a:solidFill>
              </a:rPr>
              <a:t>Replacement of literal values -</a:t>
            </a:r>
            <a:r>
              <a:rPr lang="en-GB" sz="1800" i="1" dirty="0" smtClean="0">
                <a:solidFill>
                  <a:srgbClr val="002060"/>
                </a:solidFill>
              </a:rPr>
              <a:t>with persistent URIs</a:t>
            </a:r>
          </a:p>
          <a:p>
            <a:pPr>
              <a:buClr>
                <a:srgbClr val="C00000"/>
              </a:buClr>
            </a:pPr>
            <a:r>
              <a:rPr lang="en-GB" sz="2000" b="1" dirty="0" smtClean="0">
                <a:solidFill>
                  <a:srgbClr val="002060"/>
                </a:solidFill>
              </a:rPr>
              <a:t>Can be: </a:t>
            </a:r>
          </a:p>
          <a:p>
            <a:pPr lvl="1">
              <a:buClr>
                <a:srgbClr val="C00000"/>
              </a:buClr>
            </a:pPr>
            <a:r>
              <a:rPr lang="en-GB" sz="1800" b="1" dirty="0" smtClean="0">
                <a:solidFill>
                  <a:srgbClr val="002060"/>
                </a:solidFill>
              </a:rPr>
              <a:t>Your </a:t>
            </a:r>
            <a:r>
              <a:rPr lang="en-GB" sz="1800" b="1" dirty="0">
                <a:solidFill>
                  <a:srgbClr val="002060"/>
                </a:solidFill>
              </a:rPr>
              <a:t>own </a:t>
            </a:r>
            <a:r>
              <a:rPr lang="en-GB" sz="1800" b="1" dirty="0" smtClean="0">
                <a:solidFill>
                  <a:srgbClr val="002060"/>
                </a:solidFill>
              </a:rPr>
              <a:t>or pre-existing </a:t>
            </a:r>
          </a:p>
          <a:p>
            <a:pPr lvl="1">
              <a:buClr>
                <a:srgbClr val="C00000"/>
              </a:buClr>
            </a:pPr>
            <a:r>
              <a:rPr lang="en-GB" sz="1800" b="1" dirty="0">
                <a:solidFill>
                  <a:srgbClr val="002060"/>
                </a:solidFill>
              </a:rPr>
              <a:t>Opaque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sz="1800" b="1" dirty="0">
                <a:solidFill>
                  <a:srgbClr val="002060"/>
                </a:solidFill>
              </a:rPr>
              <a:t>or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sz="1800" b="1" dirty="0">
                <a:solidFill>
                  <a:srgbClr val="002060"/>
                </a:solidFill>
              </a:rPr>
              <a:t>transparent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endParaRPr lang="en-GB" b="1" dirty="0" smtClean="0">
              <a:solidFill>
                <a:srgbClr val="002060"/>
              </a:solidFill>
            </a:endParaRPr>
          </a:p>
          <a:p>
            <a:pPr lvl="1">
              <a:buClr>
                <a:srgbClr val="C00000"/>
              </a:buClr>
            </a:pPr>
            <a:endParaRPr lang="en-GB" b="1" dirty="0" smtClean="0">
              <a:solidFill>
                <a:srgbClr val="002060"/>
              </a:solidFill>
            </a:endParaRPr>
          </a:p>
          <a:p>
            <a:pPr marL="457200" lvl="1" indent="0">
              <a:buClr>
                <a:srgbClr val="C00000"/>
              </a:buClr>
              <a:buNone/>
            </a:pPr>
            <a:r>
              <a:rPr lang="en-GB" sz="2000" b="1" dirty="0" smtClean="0">
                <a:solidFill>
                  <a:srgbClr val="002060"/>
                </a:solidFill>
              </a:rPr>
              <a:t>But should be </a:t>
            </a:r>
            <a:r>
              <a:rPr lang="en-GB" sz="2000" b="1" u="sng" dirty="0" smtClean="0">
                <a:solidFill>
                  <a:srgbClr val="002060"/>
                </a:solidFill>
              </a:rPr>
              <a:t>valid</a:t>
            </a:r>
            <a:r>
              <a:rPr lang="en-GB" sz="2000" b="1" dirty="0">
                <a:solidFill>
                  <a:srgbClr val="002060"/>
                </a:solidFill>
              </a:rPr>
              <a:t>, </a:t>
            </a:r>
            <a:r>
              <a:rPr lang="en-GB" sz="1800" i="1" dirty="0">
                <a:solidFill>
                  <a:srgbClr val="002060"/>
                </a:solidFill>
              </a:rPr>
              <a:t>i.e. syntax conformant </a:t>
            </a:r>
            <a:r>
              <a:rPr lang="en-GB" sz="1800" i="1" dirty="0" smtClean="0">
                <a:solidFill>
                  <a:srgbClr val="002060"/>
                </a:solidFill>
              </a:rPr>
              <a:t>URIs </a:t>
            </a:r>
          </a:p>
          <a:p>
            <a:pPr marL="457200" lvl="1" indent="0">
              <a:buClr>
                <a:srgbClr val="C00000"/>
              </a:buClr>
              <a:buNone/>
            </a:pPr>
            <a:r>
              <a:rPr lang="en-GB" sz="1600" i="1" dirty="0" smtClean="0">
                <a:solidFill>
                  <a:srgbClr val="002060"/>
                </a:solidFill>
              </a:rPr>
              <a:t>(See: </a:t>
            </a:r>
            <a:r>
              <a:rPr lang="en-GB" sz="1600" u="sng" dirty="0">
                <a:hlinkClick r:id="rId3"/>
              </a:rPr>
              <a:t>https://</a:t>
            </a:r>
            <a:r>
              <a:rPr lang="en-GB" sz="1600" u="sng" dirty="0" smtClean="0">
                <a:hlinkClick r:id="rId3"/>
              </a:rPr>
              <a:t>www.ietf.org/rfc/rfc3986.txt</a:t>
            </a:r>
            <a:r>
              <a:rPr lang="en-GB" sz="1600" dirty="0" smtClean="0"/>
              <a:t> )</a:t>
            </a:r>
            <a:endParaRPr lang="en-GB" sz="1600" i="1" dirty="0">
              <a:solidFill>
                <a:srgbClr val="002060"/>
              </a:solidFill>
            </a:endParaRP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5003800" y="5732463"/>
            <a:ext cx="403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solidFill>
                  <a:schemeClr val="folHlink"/>
                </a:solidFill>
              </a:rPr>
              <a:t> </a:t>
            </a:r>
            <a:r>
              <a:rPr lang="en-GB"/>
              <a:t>See: </a:t>
            </a:r>
            <a:r>
              <a:rPr lang="en-GB">
                <a:hlinkClick r:id="rId4" tooltip="http://vimeo.com/36752317"/>
              </a:rPr>
              <a:t>http://vimeo.com/36752317</a:t>
            </a:r>
            <a:r>
              <a:rPr lang="en-GB">
                <a:solidFill>
                  <a:schemeClr val="bg1"/>
                </a:solidFill>
              </a:rPr>
              <a:t> </a:t>
            </a:r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84902"/>
            <a:ext cx="464400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11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07505" y="188913"/>
            <a:ext cx="8856984" cy="1079847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Resource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Descriptions</a:t>
            </a:r>
            <a:r>
              <a:rPr lang="en-GB" b="1" dirty="0">
                <a:solidFill>
                  <a:srgbClr val="002060"/>
                </a:solidFill>
              </a:rPr>
              <a:t/>
            </a:r>
            <a:br>
              <a:rPr lang="en-GB" b="1" dirty="0">
                <a:solidFill>
                  <a:srgbClr val="002060"/>
                </a:solidFill>
              </a:rPr>
            </a:b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57610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3492500" y="3500438"/>
            <a:ext cx="1584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sz="800" b="1">
              <a:latin typeface="Calibri" pitchFamily="34" charset="0"/>
            </a:endParaRPr>
          </a:p>
          <a:p>
            <a:pPr algn="ctr"/>
            <a:endParaRPr lang="en-GB" sz="800" b="1">
              <a:latin typeface="Calibri" pitchFamily="34" charset="0"/>
            </a:endParaRPr>
          </a:p>
          <a:p>
            <a:pPr algn="ctr"/>
            <a:r>
              <a:rPr lang="en-GB" sz="1600" b="1">
                <a:latin typeface="Calibri" pitchFamily="34" charset="0"/>
              </a:rPr>
              <a:t>Resource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63938" y="1557338"/>
            <a:ext cx="1439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400" b="1">
                <a:solidFill>
                  <a:srgbClr val="FF0000"/>
                </a:solidFill>
                <a:latin typeface="Calibri" pitchFamily="34" charset="0"/>
              </a:rPr>
              <a:t>Great Expectations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0425" y="2565400"/>
            <a:ext cx="10080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400" b="1">
                <a:solidFill>
                  <a:srgbClr val="FF0000"/>
                </a:solidFill>
                <a:latin typeface="Calibri" pitchFamily="34" charset="0"/>
              </a:rPr>
              <a:t>Dickens, Charles </a:t>
            </a:r>
          </a:p>
          <a:p>
            <a:pPr algn="ctr"/>
            <a:r>
              <a:rPr lang="en-GB" sz="1400" b="1">
                <a:solidFill>
                  <a:srgbClr val="FF0000"/>
                </a:solidFill>
                <a:latin typeface="Calibri" pitchFamily="34" charset="0"/>
              </a:rPr>
              <a:t>1812-1870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84888" y="4581525"/>
            <a:ext cx="9350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200" b="1">
                <a:solidFill>
                  <a:srgbClr val="FF0000"/>
                </a:solidFill>
                <a:latin typeface="Calibri" pitchFamily="34" charset="0"/>
              </a:rPr>
              <a:t>England - Social conditions - Fiction 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63938" y="5627688"/>
            <a:ext cx="14398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200" b="1">
                <a:solidFill>
                  <a:srgbClr val="FF0000"/>
                </a:solidFill>
                <a:latin typeface="Calibri" pitchFamily="34" charset="0"/>
              </a:rPr>
              <a:t>9780141198897</a:t>
            </a:r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1476375" y="4437063"/>
            <a:ext cx="1008063" cy="738187"/>
          </a:xfrm>
          <a:custGeom>
            <a:avLst/>
            <a:gdLst>
              <a:gd name="T0" fmla="*/ 3246 w 837064"/>
              <a:gd name="T1" fmla="*/ 44283 h 597932"/>
              <a:gd name="T2" fmla="*/ 1740707 w 837064"/>
              <a:gd name="T3" fmla="*/ 0 h 597932"/>
              <a:gd name="T4" fmla="*/ 1760742 w 837064"/>
              <a:gd name="T5" fmla="*/ 1389923 h 597932"/>
              <a:gd name="T6" fmla="*/ 43316 w 837064"/>
              <a:gd name="T7" fmla="*/ 1389923 h 597932"/>
              <a:gd name="T8" fmla="*/ 3246 w 837064"/>
              <a:gd name="T9" fmla="*/ 44283 h 5979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7064"/>
              <a:gd name="T16" fmla="*/ 0 h 597932"/>
              <a:gd name="T17" fmla="*/ 837064 w 837064"/>
              <a:gd name="T18" fmla="*/ 597932 h 5979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7064" h="597932">
                <a:moveTo>
                  <a:pt x="1543" y="19050"/>
                </a:moveTo>
                <a:lnTo>
                  <a:pt x="827539" y="0"/>
                </a:lnTo>
                <a:lnTo>
                  <a:pt x="837064" y="597932"/>
                </a:lnTo>
                <a:lnTo>
                  <a:pt x="20593" y="597932"/>
                </a:lnTo>
                <a:cubicBezTo>
                  <a:pt x="30118" y="414496"/>
                  <a:pt x="-7982" y="212011"/>
                  <a:pt x="1543" y="1905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rgbClr val="FF0000"/>
                </a:solidFill>
                <a:latin typeface="Calibri" pitchFamily="34" charset="0"/>
              </a:rPr>
              <a:t>Penguin English Library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03350" y="2708275"/>
            <a:ext cx="1296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400" b="1">
                <a:solidFill>
                  <a:srgbClr val="FF0000"/>
                </a:solidFill>
                <a:latin typeface="Calibri" pitchFamily="34" charset="0"/>
              </a:rPr>
              <a:t>570p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779838" y="2708275"/>
            <a:ext cx="1439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400" b="1">
                <a:solidFill>
                  <a:srgbClr val="002060"/>
                </a:solidFill>
                <a:latin typeface="Calibri" pitchFamily="34" charset="0"/>
              </a:rPr>
              <a:t>Title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03800" y="3303588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400" b="1">
                <a:solidFill>
                  <a:srgbClr val="002060"/>
                </a:solidFill>
                <a:latin typeface="Calibri" pitchFamily="34" charset="0"/>
              </a:rPr>
              <a:t>Author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03800" y="4086225"/>
            <a:ext cx="1081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400" b="1">
                <a:solidFill>
                  <a:srgbClr val="002060"/>
                </a:solidFill>
                <a:latin typeface="Calibri" pitchFamily="34" charset="0"/>
              </a:rPr>
              <a:t>Subject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84663" y="4581525"/>
            <a:ext cx="608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b="1">
                <a:solidFill>
                  <a:srgbClr val="002060"/>
                </a:solidFill>
                <a:latin typeface="Calibri" pitchFamily="34" charset="0"/>
              </a:rPr>
              <a:t>ISBN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555875" y="4086225"/>
            <a:ext cx="1146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b="1">
                <a:solidFill>
                  <a:srgbClr val="002060"/>
                </a:solidFill>
                <a:latin typeface="Calibri" pitchFamily="34" charset="0"/>
              </a:rPr>
              <a:t>Publisher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555875" y="3324225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b="1">
                <a:solidFill>
                  <a:srgbClr val="002060"/>
                </a:solidFill>
                <a:latin typeface="Calibri" pitchFamily="34" charset="0"/>
              </a:rPr>
              <a:t>Pagination</a:t>
            </a:r>
          </a:p>
        </p:txBody>
      </p:sp>
    </p:spTree>
    <p:extLst>
      <p:ext uri="{BB962C8B-B14F-4D97-AF65-F5344CB8AC3E}">
        <p14:creationId xmlns:p14="http://schemas.microsoft.com/office/powerpoint/2010/main" val="32023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502650" cy="865188"/>
          </a:xfrm>
        </p:spPr>
        <p:txBody>
          <a:bodyPr/>
          <a:lstStyle/>
          <a:p>
            <a:pPr algn="ctr"/>
            <a:r>
              <a:rPr lang="en-GB" b="1" smtClean="0">
                <a:solidFill>
                  <a:srgbClr val="002060"/>
                </a:solidFill>
              </a:rPr>
              <a:t>Remodelling The Data</a:t>
            </a:r>
            <a:br>
              <a:rPr lang="en-GB" b="1" smtClean="0">
                <a:solidFill>
                  <a:srgbClr val="002060"/>
                </a:solidFill>
              </a:rPr>
            </a:br>
            <a:r>
              <a:rPr lang="en-GB" sz="2400" smtClean="0">
                <a:solidFill>
                  <a:srgbClr val="002060"/>
                </a:solidFill>
              </a:rPr>
              <a:t>Replace Text with Links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5545137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7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604448" cy="912813"/>
          </a:xfrm>
        </p:spPr>
        <p:txBody>
          <a:bodyPr anchor="ctr"/>
          <a:lstStyle/>
          <a:p>
            <a:pPr algn="ctr" eaLnBrk="1" hangingPunct="1"/>
            <a:r>
              <a:rPr lang="en-GB" alt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MARC21 Remodelled to RDF</a:t>
            </a:r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22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619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4927"/>
            <a:ext cx="328295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208963" cy="863600"/>
          </a:xfrm>
        </p:spPr>
        <p:txBody>
          <a:bodyPr anchor="ctr"/>
          <a:lstStyle/>
          <a:p>
            <a:pPr algn="ctr" eaLnBrk="1" hangingPunct="1"/>
            <a:r>
              <a:rPr lang="en-GB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Change in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Emphasis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sz="3600" b="1" dirty="0" smtClean="0"/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124" y="1196975"/>
            <a:ext cx="9032875" cy="1871663"/>
          </a:xfrm>
        </p:spPr>
        <p:txBody>
          <a:bodyPr tIns="45720"/>
          <a:lstStyle/>
          <a:p>
            <a:pPr eaLnBrk="1" hangingPunct="1">
              <a:lnSpc>
                <a:spcPct val="90000"/>
              </a:lnSpc>
              <a:buClr>
                <a:srgbClr val="C00000"/>
              </a:buClr>
              <a:buFontTx/>
              <a:buChar char="•"/>
            </a:pPr>
            <a:r>
              <a:rPr lang="en-GB" sz="2000" b="1" dirty="0" smtClean="0">
                <a:solidFill>
                  <a:srgbClr val="002060"/>
                </a:solidFill>
                <a:sym typeface="Wingdings" pitchFamily="2" charset="2"/>
              </a:rPr>
              <a:t>From</a:t>
            </a:r>
            <a:r>
              <a:rPr lang="en-GB" sz="2000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  <a:sym typeface="Wingdings" pitchFamily="2" charset="2"/>
              </a:rPr>
              <a:t>self contained records </a:t>
            </a:r>
            <a:r>
              <a:rPr lang="en-GB" sz="2000" i="1" dirty="0" smtClean="0">
                <a:solidFill>
                  <a:srgbClr val="002060"/>
                </a:solidFill>
                <a:sym typeface="Wingdings" pitchFamily="2" charset="2"/>
              </a:rPr>
              <a:t>describing bibliographic resources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Tx/>
              <a:buChar char="•"/>
            </a:pPr>
            <a:r>
              <a:rPr lang="en-GB" sz="2000" b="1" dirty="0" smtClean="0">
                <a:solidFill>
                  <a:srgbClr val="002060"/>
                </a:solidFill>
                <a:sym typeface="Wingdings" pitchFamily="2" charset="2"/>
              </a:rPr>
              <a:t>To</a:t>
            </a:r>
            <a:r>
              <a:rPr lang="en-GB" sz="2000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  <a:sym typeface="Wingdings" pitchFamily="2" charset="2"/>
              </a:rPr>
              <a:t>simple statements </a:t>
            </a:r>
            <a:r>
              <a:rPr lang="en-GB" sz="2000" i="1" dirty="0" smtClean="0">
                <a:solidFill>
                  <a:srgbClr val="002060"/>
                </a:solidFill>
                <a:sym typeface="Wingdings" pitchFamily="2" charset="2"/>
              </a:rPr>
              <a:t>about such resources (e.g. [This book] [has the author] [Charles Dickens])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Tx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With ‘records’ assembled from connected statements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419475" y="4005263"/>
            <a:ext cx="2124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1400"/>
          </a:p>
        </p:txBody>
      </p:sp>
      <p:pic>
        <p:nvPicPr>
          <p:cNvPr id="6266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537"/>
            <a:ext cx="35639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7" y="3501008"/>
            <a:ext cx="394176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43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6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6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6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7" y="1988840"/>
            <a:ext cx="5544616" cy="2304256"/>
          </a:xfrm>
        </p:spPr>
        <p:txBody>
          <a:bodyPr>
            <a:noAutofit/>
          </a:bodyPr>
          <a:lstStyle/>
          <a:p>
            <a:pPr algn="ctr"/>
            <a:r>
              <a:rPr lang="en-GB" sz="9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How?</a:t>
            </a:r>
            <a:endParaRPr lang="en-GB" sz="9600" b="1" dirty="0">
              <a:solidFill>
                <a:schemeClr val="tx2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83671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Linked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Open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Library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6791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3175" cy="908050"/>
          </a:xfrm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Objectives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4608512" cy="5040312"/>
          </a:xfrm>
        </p:spPr>
        <p:txBody>
          <a:bodyPr/>
          <a:lstStyle/>
          <a:p>
            <a:pPr marL="0" indent="0">
              <a:buClr>
                <a:srgbClr val="FF0000"/>
              </a:buClr>
              <a:buFont typeface="Arial" charset="0"/>
              <a:buNone/>
              <a:defRPr/>
            </a:pPr>
            <a:r>
              <a:rPr lang="en-GB" sz="3200" b="1" dirty="0" smtClean="0">
                <a:solidFill>
                  <a:srgbClr val="002060"/>
                </a:solidFill>
              </a:rPr>
              <a:t>To describe:</a:t>
            </a:r>
          </a:p>
          <a:p>
            <a:pPr>
              <a:buClr>
                <a:srgbClr val="FF0000"/>
              </a:buClr>
              <a:defRPr/>
            </a:pPr>
            <a:r>
              <a:rPr lang="en-GB" sz="2800" b="1" dirty="0" smtClean="0">
                <a:solidFill>
                  <a:srgbClr val="002060"/>
                </a:solidFill>
              </a:rPr>
              <a:t>Why libraries offer linked data</a:t>
            </a:r>
          </a:p>
          <a:p>
            <a:pPr>
              <a:buClr>
                <a:srgbClr val="FF0000"/>
              </a:buClr>
              <a:defRPr/>
            </a:pPr>
            <a:r>
              <a:rPr lang="en-GB" sz="2800" b="1" dirty="0" smtClean="0">
                <a:solidFill>
                  <a:srgbClr val="002060"/>
                </a:solidFill>
              </a:rPr>
              <a:t>What are the basic concepts</a:t>
            </a:r>
          </a:p>
          <a:p>
            <a:pPr>
              <a:buClr>
                <a:srgbClr val="FF0000"/>
              </a:buClr>
              <a:defRPr/>
            </a:pPr>
            <a:r>
              <a:rPr lang="en-GB" sz="2800" b="1" dirty="0" smtClean="0">
                <a:solidFill>
                  <a:srgbClr val="002060"/>
                </a:solidFill>
              </a:rPr>
              <a:t>How might you create linked data</a:t>
            </a:r>
          </a:p>
          <a:p>
            <a:pPr marL="0" indent="0">
              <a:buClr>
                <a:srgbClr val="FF0000"/>
              </a:buClr>
              <a:buFont typeface="Arial" charset="0"/>
              <a:buNone/>
              <a:defRPr/>
            </a:pPr>
            <a:endParaRPr lang="en-GB" sz="2000" dirty="0"/>
          </a:p>
        </p:txBody>
      </p:sp>
      <p:pic>
        <p:nvPicPr>
          <p:cNvPr id="12290" name="Picture 2" descr="C:\Users\nwilson\Desktop\Docs\Pictures\British_Library_entrancewa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894" y="1524000"/>
            <a:ext cx="359159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3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60350"/>
            <a:ext cx="8784976" cy="1058863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RDF</a:t>
            </a:r>
            <a:r>
              <a:rPr lang="en-GB" altLang="en-US" b="1" dirty="0" smtClean="0">
                <a:solidFill>
                  <a:srgbClr val="002060"/>
                </a:solidFill>
              </a:rPr>
              <a:t> </a:t>
            </a:r>
            <a:r>
              <a:rPr lang="en-GB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Vocabularies</a:t>
            </a:r>
            <a:r>
              <a:rPr lang="en-GB" altLang="en-US" b="1" dirty="0" smtClean="0">
                <a:solidFill>
                  <a:srgbClr val="002060"/>
                </a:solidFill>
              </a:rPr>
              <a:t/>
            </a:r>
            <a:br>
              <a:rPr lang="en-GB" altLang="en-US" b="1" dirty="0" smtClean="0">
                <a:solidFill>
                  <a:srgbClr val="002060"/>
                </a:solidFill>
              </a:rPr>
            </a:br>
            <a:r>
              <a:rPr lang="en-GB" altLang="en-US" sz="2400" i="1" dirty="0" smtClean="0">
                <a:solidFill>
                  <a:srgbClr val="002060"/>
                </a:solidFill>
              </a:rPr>
              <a:t>RDF/RDF Schema/ OWL...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24744"/>
            <a:ext cx="3960440" cy="4536503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None/>
            </a:pPr>
            <a:r>
              <a:rPr lang="en-GB" altLang="en-US" b="1" dirty="0" smtClean="0">
                <a:solidFill>
                  <a:srgbClr val="002060"/>
                </a:solidFill>
              </a:rPr>
              <a:t>Bibliographic Resource</a:t>
            </a:r>
          </a:p>
          <a:p>
            <a:pPr lvl="1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GB" altLang="en-US" sz="1800" dirty="0" smtClean="0">
                <a:solidFill>
                  <a:srgbClr val="002060"/>
                </a:solidFill>
              </a:rPr>
              <a:t>Dublin Core</a:t>
            </a:r>
          </a:p>
          <a:p>
            <a:pPr lvl="1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GB" altLang="en-US" sz="1800" dirty="0" smtClean="0">
                <a:solidFill>
                  <a:srgbClr val="002060"/>
                </a:solidFill>
              </a:rPr>
              <a:t>Bibliographic Ontology</a:t>
            </a:r>
          </a:p>
          <a:p>
            <a:pPr lvl="1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GB" altLang="en-US" sz="1800" dirty="0" smtClean="0">
                <a:solidFill>
                  <a:srgbClr val="002060"/>
                </a:solidFill>
              </a:rPr>
              <a:t>ISBD</a:t>
            </a:r>
          </a:p>
          <a:p>
            <a:pPr lvl="1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GB" altLang="en-US" sz="1800" dirty="0" smtClean="0">
                <a:solidFill>
                  <a:srgbClr val="002060"/>
                </a:solidFill>
              </a:rPr>
              <a:t>British Library Terms</a:t>
            </a:r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en-GB" altLang="en-US" b="1" dirty="0" smtClean="0">
                <a:solidFill>
                  <a:srgbClr val="002060"/>
                </a:solidFill>
              </a:rPr>
              <a:t>Event</a:t>
            </a:r>
          </a:p>
          <a:p>
            <a:pPr lvl="1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GB" altLang="en-US" sz="1800" dirty="0" smtClean="0">
                <a:solidFill>
                  <a:srgbClr val="002060"/>
                </a:solidFill>
              </a:rPr>
              <a:t>Event Ontology</a:t>
            </a:r>
          </a:p>
          <a:p>
            <a:pPr lvl="1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GB" altLang="en-US" sz="1800" dirty="0" smtClean="0">
                <a:solidFill>
                  <a:srgbClr val="002060"/>
                </a:solidFill>
              </a:rPr>
              <a:t>British Library Terms</a:t>
            </a:r>
          </a:p>
          <a:p>
            <a:pPr eaLnBrk="1" hangingPunct="1">
              <a:buFont typeface="Wingdings" pitchFamily="2" charset="2"/>
              <a:buChar char="§"/>
            </a:pPr>
            <a:endParaRPr lang="en-GB" altLang="en-US" sz="2000" dirty="0" smtClean="0"/>
          </a:p>
          <a:p>
            <a:pPr eaLnBrk="1" hangingPunct="1">
              <a:buFontTx/>
              <a:buChar char="•"/>
            </a:pPr>
            <a:endParaRPr lang="en-GB" altLang="en-US" sz="2000" dirty="0" smtClean="0"/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4427538" y="1484313"/>
            <a:ext cx="4536950" cy="521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C00000"/>
              </a:buClr>
            </a:pPr>
            <a:r>
              <a:rPr lang="en-GB" altLang="en-US" sz="2400" b="1" dirty="0">
                <a:solidFill>
                  <a:srgbClr val="002060"/>
                </a:solidFill>
              </a:rPr>
              <a:t>Per</a:t>
            </a:r>
            <a:r>
              <a:rPr lang="en-US" altLang="en-US" sz="2400" b="1" dirty="0">
                <a:solidFill>
                  <a:srgbClr val="002060"/>
                </a:solidFill>
              </a:rPr>
              <a:t>son/Organization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GB" altLang="en-US" dirty="0">
                <a:solidFill>
                  <a:srgbClr val="002060"/>
                </a:solidFill>
              </a:rPr>
              <a:t>FOAF: Friend of a Friend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GB" altLang="en-US" dirty="0">
                <a:solidFill>
                  <a:srgbClr val="002060"/>
                </a:solidFill>
              </a:rPr>
              <a:t>Bio: a Vocabulary for Biographical Information</a:t>
            </a:r>
            <a:endParaRPr lang="en-US" altLang="en-US" dirty="0">
              <a:solidFill>
                <a:srgbClr val="002060"/>
              </a:solidFill>
            </a:endParaRPr>
          </a:p>
          <a:p>
            <a:pPr marL="800100" lvl="1" indent="-342900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GB" altLang="en-US" dirty="0">
                <a:solidFill>
                  <a:srgbClr val="002060"/>
                </a:solidFill>
              </a:rPr>
              <a:t>Org: an Organisation Ontology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GB" altLang="en-US" dirty="0">
                <a:solidFill>
                  <a:srgbClr val="002060"/>
                </a:solidFill>
              </a:rPr>
              <a:t>RDA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GB" altLang="en-US" dirty="0">
                <a:solidFill>
                  <a:srgbClr val="002060"/>
                </a:solidFill>
              </a:rPr>
              <a:t>MADS/RDF 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en-GB" altLang="en-US" sz="2000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C00000"/>
              </a:buClr>
            </a:pPr>
            <a:r>
              <a:rPr lang="en-GB" altLang="en-US" sz="2400" b="1" dirty="0">
                <a:solidFill>
                  <a:srgbClr val="002060"/>
                </a:solidFill>
              </a:rPr>
              <a:t>Place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GB" altLang="en-US" dirty="0">
                <a:solidFill>
                  <a:srgbClr val="002060"/>
                </a:solidFill>
              </a:rPr>
              <a:t>WGS84 Geo Positioning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en-GB" altLang="en-US" sz="2200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C00000"/>
              </a:buClr>
            </a:pPr>
            <a:r>
              <a:rPr lang="en-GB" altLang="en-US" sz="2400" b="1" dirty="0">
                <a:solidFill>
                  <a:srgbClr val="002060"/>
                </a:solidFill>
              </a:rPr>
              <a:t>Concept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GB" altLang="en-US" dirty="0">
                <a:solidFill>
                  <a:srgbClr val="002060"/>
                </a:solidFill>
              </a:rPr>
              <a:t>SKOS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GB" altLang="en-US" dirty="0">
                <a:solidFill>
                  <a:srgbClr val="002060"/>
                </a:solidFill>
              </a:rPr>
              <a:t>British Library Terms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Arial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Arial" charset="0"/>
              <a:buChar char="•"/>
            </a:pPr>
            <a:endParaRPr lang="en-GB" altLang="en-US" sz="2000" dirty="0"/>
          </a:p>
          <a:p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22092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413750" cy="1052513"/>
          </a:xfrm>
        </p:spPr>
        <p:txBody>
          <a:bodyPr/>
          <a:lstStyle/>
          <a:p>
            <a:pPr algn="ctr" eaLnBrk="1" hangingPunct="1"/>
            <a:r>
              <a:rPr lang="en-GB" alt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Data Model - Publication as Event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107950" y="981075"/>
            <a:ext cx="9036050" cy="532765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@prefix dc:&lt;http://purl.org/dc/elements/1.1/&gt; .</a:t>
            </a:r>
          </a:p>
          <a:p>
            <a:pPr eaLnBrk="1" hangingPunct="1">
              <a:lnSpc>
                <a:spcPct val="75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@prefix </a:t>
            </a:r>
            <a:r>
              <a:rPr lang="en-US" alt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dcterms</a:t>
            </a:r>
            <a:r>
              <a:rPr lang="en-US" alt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:&lt;http://purl.org/dc/terms&gt; .</a:t>
            </a:r>
          </a:p>
          <a:p>
            <a:pPr eaLnBrk="1" hangingPunct="1">
              <a:lnSpc>
                <a:spcPct val="75000"/>
              </a:lnSpc>
              <a:spcBef>
                <a:spcPts val="1000"/>
              </a:spcBef>
              <a:buFont typeface="Arial" charset="0"/>
              <a:buNone/>
            </a:pPr>
            <a:endParaRPr lang="en-GB" altLang="en-US" sz="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 sz="2000" b="1" dirty="0" smtClean="0">
                <a:solidFill>
                  <a:srgbClr val="002060"/>
                </a:solidFill>
              </a:rPr>
              <a:t>&lt;</a:t>
            </a:r>
            <a:r>
              <a:rPr lang="en-GB" altLang="en-US" sz="2000" b="1" dirty="0" err="1" smtClean="0">
                <a:solidFill>
                  <a:srgbClr val="002060"/>
                </a:solidFill>
              </a:rPr>
              <a:t>BibResource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&gt;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 </a:t>
            </a:r>
            <a:r>
              <a:rPr lang="en-GB" altLang="en-US" sz="2000" b="1" dirty="0" err="1" smtClean="0">
                <a:solidFill>
                  <a:srgbClr val="002060"/>
                </a:solidFill>
              </a:rPr>
              <a:t>dc:publish</a:t>
            </a:r>
            <a:r>
              <a:rPr lang="en-US" altLang="en-US" sz="2000" b="1" dirty="0" err="1" smtClean="0">
                <a:solidFill>
                  <a:srgbClr val="002060"/>
                </a:solidFill>
              </a:rPr>
              <a:t>er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	        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“Publisher” ;</a:t>
            </a:r>
          </a:p>
          <a:p>
            <a:pPr eaLnBrk="1" hangingPunct="1">
              <a:lnSpc>
                <a:spcPct val="75000"/>
              </a:lnSpc>
              <a:buFont typeface="Arial" charset="0"/>
              <a:buNone/>
            </a:pPr>
            <a:r>
              <a:rPr lang="en-GB" altLang="en-US" sz="2000" b="1" dirty="0" smtClean="0">
                <a:solidFill>
                  <a:srgbClr val="002060"/>
                </a:solidFill>
              </a:rPr>
              <a:t>			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  </a:t>
            </a:r>
            <a:r>
              <a:rPr lang="en-GB" altLang="en-US" sz="2000" b="1" dirty="0" err="1" smtClean="0">
                <a:solidFill>
                  <a:srgbClr val="002060"/>
                </a:solidFill>
              </a:rPr>
              <a:t>dcterms:issu</a:t>
            </a:r>
            <a:r>
              <a:rPr lang="en-US" altLang="en-US" sz="2000" b="1" dirty="0" err="1" smtClean="0">
                <a:solidFill>
                  <a:srgbClr val="002060"/>
                </a:solidFill>
              </a:rPr>
              <a:t>ed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              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“Date” ;</a:t>
            </a:r>
          </a:p>
          <a:p>
            <a:pPr eaLnBrk="1" hangingPunct="1">
              <a:lnSpc>
                <a:spcPct val="75000"/>
              </a:lnSpc>
              <a:buFont typeface="Arial" charset="0"/>
              <a:buNone/>
            </a:pPr>
            <a:r>
              <a:rPr lang="en-GB" altLang="en-US" sz="2000" b="1" dirty="0" smtClean="0">
                <a:solidFill>
                  <a:srgbClr val="002060"/>
                </a:solidFill>
              </a:rPr>
              <a:t> 			 ?:</a:t>
            </a:r>
            <a:r>
              <a:rPr lang="en-GB" altLang="en-US" sz="2000" b="1" dirty="0" err="1" smtClean="0">
                <a:solidFill>
                  <a:srgbClr val="002060"/>
                </a:solidFill>
              </a:rPr>
              <a:t>placeOfPublication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    “Place” .</a:t>
            </a:r>
            <a:endParaRPr lang="en-US" altLang="en-US" sz="20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75000"/>
              </a:lnSpc>
              <a:buFont typeface="Arial" charset="0"/>
              <a:buNone/>
            </a:pPr>
            <a:endParaRPr lang="en-GB" altLang="en-US" b="1" dirty="0" smtClean="0"/>
          </a:p>
          <a:p>
            <a:pPr eaLnBrk="1" hangingPunct="1">
              <a:lnSpc>
                <a:spcPct val="75000"/>
              </a:lnSpc>
              <a:spcBef>
                <a:spcPts val="100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@prefix </a:t>
            </a:r>
            <a:r>
              <a:rPr lang="en-US" alt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blt</a:t>
            </a:r>
            <a:r>
              <a:rPr lang="en-US" alt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:&lt;http://www.bl.uk/schemas/bibliographic/blterms#&gt; .</a:t>
            </a:r>
          </a:p>
          <a:p>
            <a:pPr eaLnBrk="1" hangingPunct="1">
              <a:lnSpc>
                <a:spcPct val="75000"/>
              </a:lnSpc>
              <a:spcBef>
                <a:spcPts val="100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@prefix event:&lt;http://purl.org/NET/c4dm/event.owl#&gt; .</a:t>
            </a:r>
          </a:p>
          <a:p>
            <a:pPr eaLnBrk="1" hangingPunct="1">
              <a:lnSpc>
                <a:spcPct val="75000"/>
              </a:lnSpc>
              <a:spcBef>
                <a:spcPts val="1000"/>
              </a:spcBef>
              <a:buFontTx/>
              <a:buNone/>
            </a:pPr>
            <a:endParaRPr lang="en-US" altLang="en-US" sz="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1000"/>
              </a:spcBef>
              <a:buFontTx/>
              <a:buNone/>
            </a:pPr>
            <a:r>
              <a:rPr lang="en-GB" altLang="en-US" sz="2000" b="1" dirty="0" smtClean="0">
                <a:solidFill>
                  <a:srgbClr val="002060"/>
                </a:solidFill>
              </a:rPr>
              <a:t>&lt;</a:t>
            </a:r>
            <a:r>
              <a:rPr lang="en-GB" altLang="en-US" sz="2000" b="1" dirty="0" err="1" smtClean="0">
                <a:solidFill>
                  <a:srgbClr val="002060"/>
                </a:solidFill>
              </a:rPr>
              <a:t>BibResourc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e&gt;        </a:t>
            </a:r>
            <a:r>
              <a:rPr lang="en-GB" altLang="en-US" sz="2000" b="1" dirty="0" err="1" smtClean="0">
                <a:solidFill>
                  <a:srgbClr val="002060"/>
                </a:solidFill>
              </a:rPr>
              <a:t>blt:publicatio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n    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&lt;</a:t>
            </a:r>
            <a:r>
              <a:rPr lang="en-GB" altLang="en-US" sz="2000" b="1" dirty="0" err="1" smtClean="0">
                <a:solidFill>
                  <a:srgbClr val="002060"/>
                </a:solidFill>
              </a:rPr>
              <a:t>PublicationEvent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&gt; .</a:t>
            </a:r>
          </a:p>
          <a:p>
            <a:pPr eaLnBrk="1" hangingPunct="1">
              <a:lnSpc>
                <a:spcPct val="75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 sz="2000" b="1" dirty="0" smtClean="0">
                <a:solidFill>
                  <a:srgbClr val="002060"/>
                </a:solidFill>
              </a:rPr>
              <a:t>&lt;</a:t>
            </a:r>
            <a:r>
              <a:rPr lang="en-GB" altLang="en-US" sz="2000" b="1" dirty="0" err="1" smtClean="0">
                <a:solidFill>
                  <a:srgbClr val="002060"/>
                </a:solidFill>
              </a:rPr>
              <a:t>PublicationEvent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&gt; </a:t>
            </a:r>
            <a:r>
              <a:rPr lang="en-GB" altLang="en-US" sz="2000" b="1" dirty="0" err="1" smtClean="0">
                <a:solidFill>
                  <a:srgbClr val="002060"/>
                </a:solidFill>
              </a:rPr>
              <a:t>event:place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	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                  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&lt;Place&gt; ;</a:t>
            </a:r>
          </a:p>
          <a:p>
            <a:pPr eaLnBrk="1" hangingPunct="1">
              <a:lnSpc>
                <a:spcPct val="75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 sz="2000" b="1" dirty="0" smtClean="0">
                <a:solidFill>
                  <a:srgbClr val="002060"/>
                </a:solidFill>
              </a:rPr>
              <a:t>			         </a:t>
            </a:r>
            <a:r>
              <a:rPr lang="en-GB" altLang="en-US" sz="2000" b="1" dirty="0" err="1" smtClean="0">
                <a:solidFill>
                  <a:srgbClr val="002060"/>
                </a:solidFill>
              </a:rPr>
              <a:t>event:agent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	 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          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&lt;Publisher&gt; ;</a:t>
            </a:r>
          </a:p>
          <a:p>
            <a:pPr eaLnBrk="1" hangingPunct="1">
              <a:lnSpc>
                <a:spcPct val="75000"/>
              </a:lnSpc>
              <a:spcBef>
                <a:spcPts val="1000"/>
              </a:spcBef>
              <a:buFont typeface="Arial" charset="0"/>
              <a:buNone/>
            </a:pPr>
            <a:r>
              <a:rPr lang="en-GB" altLang="en-US" sz="2000" b="1" dirty="0" smtClean="0">
                <a:solidFill>
                  <a:srgbClr val="002060"/>
                </a:solidFill>
              </a:rPr>
              <a:t>			         </a:t>
            </a:r>
            <a:r>
              <a:rPr lang="en-GB" altLang="en-US" sz="2000" b="1" dirty="0" err="1" smtClean="0">
                <a:solidFill>
                  <a:srgbClr val="002060"/>
                </a:solidFill>
              </a:rPr>
              <a:t>event:time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                                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&lt;Year&gt; .</a:t>
            </a:r>
          </a:p>
          <a:p>
            <a:pPr eaLnBrk="1" hangingPunct="1">
              <a:lnSpc>
                <a:spcPct val="75000"/>
              </a:lnSpc>
              <a:buFont typeface="Arial" charset="0"/>
              <a:buNone/>
            </a:pPr>
            <a:endParaRPr lang="en-GB" altLang="en-US" dirty="0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380288" y="2349500"/>
            <a:ext cx="1655762" cy="64928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18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800" b="1" dirty="0">
                <a:solidFill>
                  <a:srgbClr val="002060"/>
                </a:solidFill>
              </a:rPr>
              <a:t>Usual approach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380288" y="5229225"/>
            <a:ext cx="1655762" cy="64928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18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800" b="1" dirty="0">
                <a:solidFill>
                  <a:srgbClr val="002060"/>
                </a:solidFill>
              </a:rPr>
              <a:t>Event-based approach</a:t>
            </a:r>
          </a:p>
        </p:txBody>
      </p:sp>
    </p:spTree>
    <p:extLst>
      <p:ext uri="{BB962C8B-B14F-4D97-AF65-F5344CB8AC3E}">
        <p14:creationId xmlns:p14="http://schemas.microsoft.com/office/powerpoint/2010/main" val="169934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018463" cy="998538"/>
          </a:xfrm>
        </p:spPr>
        <p:txBody>
          <a:bodyPr anchor="ctr"/>
          <a:lstStyle/>
          <a:p>
            <a:pPr algn="ctr" eaLnBrk="1" hangingPunct="1"/>
            <a:r>
              <a:rPr lang="en-GB" alt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Links to External Resources</a:t>
            </a:r>
            <a:endParaRPr lang="en-GB" altLang="en-US" sz="2800" b="1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412875"/>
            <a:ext cx="4392488" cy="4824413"/>
          </a:xfrm>
        </p:spPr>
        <p:txBody>
          <a:bodyPr tIns="45720"/>
          <a:lstStyle/>
          <a:p>
            <a:pPr eaLnBrk="1" hangingPunct="1">
              <a:buFont typeface="Arial" charset="0"/>
              <a:buNone/>
            </a:pPr>
            <a:r>
              <a:rPr lang="en-GB" altLang="en-US" b="1" dirty="0" smtClean="0"/>
              <a:t>  </a:t>
            </a:r>
            <a:r>
              <a:rPr lang="en-GB" altLang="en-US" b="1" dirty="0" smtClean="0">
                <a:solidFill>
                  <a:srgbClr val="002060"/>
                </a:solidFill>
              </a:rPr>
              <a:t>To give data wider context we linked to:</a:t>
            </a:r>
          </a:p>
          <a:p>
            <a:pPr eaLnBrk="1" hangingPunct="1">
              <a:buClr>
                <a:srgbClr val="C00000"/>
              </a:buClr>
              <a:buFontTx/>
              <a:buChar char="•"/>
            </a:pPr>
            <a:r>
              <a:rPr lang="en-GB" altLang="en-US" b="1" dirty="0" smtClean="0">
                <a:solidFill>
                  <a:srgbClr val="002060"/>
                </a:solidFill>
              </a:rPr>
              <a:t>General resources </a:t>
            </a:r>
            <a:r>
              <a:rPr lang="en-GB" altLang="en-US" sz="1800" i="1" dirty="0" smtClean="0">
                <a:solidFill>
                  <a:srgbClr val="002060"/>
                </a:solidFill>
              </a:rPr>
              <a:t>e.g.</a:t>
            </a:r>
          </a:p>
          <a:p>
            <a:pPr lvl="4" eaLnBrk="1" hangingPunct="1">
              <a:buClr>
                <a:srgbClr val="C00000"/>
              </a:buClr>
              <a:buFontTx/>
              <a:buChar char="•"/>
            </a:pPr>
            <a:r>
              <a:rPr lang="en-GB" altLang="en-US" sz="1800" i="1" dirty="0" err="1" smtClean="0">
                <a:solidFill>
                  <a:srgbClr val="002060"/>
                </a:solidFill>
              </a:rPr>
              <a:t>GeoNames</a:t>
            </a:r>
            <a:endParaRPr lang="en-GB" altLang="en-US" sz="1800" i="1" dirty="0" smtClean="0">
              <a:solidFill>
                <a:srgbClr val="002060"/>
              </a:solidFill>
            </a:endParaRPr>
          </a:p>
          <a:p>
            <a:pPr lvl="4" eaLnBrk="1" hangingPunct="1">
              <a:buClr>
                <a:srgbClr val="C00000"/>
              </a:buClr>
              <a:buFontTx/>
              <a:buChar char="•"/>
            </a:pPr>
            <a:r>
              <a:rPr lang="en-GB" altLang="en-US" sz="1800" i="1" dirty="0" err="1" smtClean="0">
                <a:solidFill>
                  <a:srgbClr val="002060"/>
                </a:solidFill>
              </a:rPr>
              <a:t>Lexvo</a:t>
            </a:r>
            <a:endParaRPr lang="en-GB" altLang="en-US" sz="1800" i="1" dirty="0" smtClean="0">
              <a:solidFill>
                <a:srgbClr val="002060"/>
              </a:solidFill>
            </a:endParaRPr>
          </a:p>
          <a:p>
            <a:pPr lvl="4" eaLnBrk="1" hangingPunct="1">
              <a:buClr>
                <a:srgbClr val="C00000"/>
              </a:buClr>
              <a:buFontTx/>
              <a:buChar char="•"/>
            </a:pPr>
            <a:r>
              <a:rPr lang="en-GB" altLang="en-US" sz="1800" i="1" dirty="0" smtClean="0">
                <a:solidFill>
                  <a:srgbClr val="002060"/>
                </a:solidFill>
              </a:rPr>
              <a:t>ISNI</a:t>
            </a:r>
          </a:p>
          <a:p>
            <a:pPr lvl="4" eaLnBrk="1" hangingPunct="1">
              <a:buFont typeface="Arial" charset="0"/>
              <a:buNone/>
            </a:pPr>
            <a:r>
              <a:rPr lang="en-GB" altLang="en-US" sz="800" dirty="0" smtClean="0">
                <a:solidFill>
                  <a:srgbClr val="002060"/>
                </a:solidFill>
              </a:rPr>
              <a:t> </a:t>
            </a:r>
          </a:p>
          <a:p>
            <a:pPr>
              <a:buClr>
                <a:srgbClr val="C00000"/>
              </a:buClr>
              <a:buFontTx/>
              <a:buChar char="•"/>
            </a:pPr>
            <a:r>
              <a:rPr lang="en-GB" altLang="en-US" b="1" dirty="0" smtClean="0">
                <a:solidFill>
                  <a:srgbClr val="002060"/>
                </a:solidFill>
              </a:rPr>
              <a:t>Library resources </a:t>
            </a:r>
            <a:r>
              <a:rPr lang="en-GB" altLang="en-US" sz="1800" i="1" dirty="0">
                <a:solidFill>
                  <a:srgbClr val="002060"/>
                </a:solidFill>
              </a:rPr>
              <a:t>e.g. </a:t>
            </a:r>
            <a:endParaRPr lang="en-GB" altLang="en-US" sz="2000" b="1" dirty="0" smtClean="0">
              <a:solidFill>
                <a:srgbClr val="002060"/>
              </a:solidFill>
            </a:endParaRPr>
          </a:p>
          <a:p>
            <a:pPr lvl="4" eaLnBrk="1" hangingPunct="1">
              <a:buClr>
                <a:srgbClr val="C00000"/>
              </a:buClr>
              <a:buFontTx/>
              <a:buChar char="•"/>
            </a:pPr>
            <a:r>
              <a:rPr lang="en-GB" altLang="en-US" sz="1800" i="1" dirty="0" smtClean="0">
                <a:solidFill>
                  <a:srgbClr val="002060"/>
                </a:solidFill>
              </a:rPr>
              <a:t>LCSH</a:t>
            </a:r>
          </a:p>
          <a:p>
            <a:pPr lvl="4" eaLnBrk="1" hangingPunct="1">
              <a:buClr>
                <a:srgbClr val="C00000"/>
              </a:buClr>
              <a:buFontTx/>
              <a:buChar char="•"/>
            </a:pPr>
            <a:r>
              <a:rPr lang="en-GB" altLang="en-US" sz="1800" i="1" dirty="0" smtClean="0">
                <a:solidFill>
                  <a:srgbClr val="002060"/>
                </a:solidFill>
              </a:rPr>
              <a:t>VIAF</a:t>
            </a:r>
          </a:p>
          <a:p>
            <a:pPr lvl="4" eaLnBrk="1" hangingPunct="1">
              <a:buClr>
                <a:srgbClr val="C00000"/>
              </a:buClr>
              <a:buFontTx/>
              <a:buChar char="•"/>
            </a:pPr>
            <a:r>
              <a:rPr lang="en-GB" altLang="en-US" sz="1800" i="1" dirty="0" smtClean="0">
                <a:solidFill>
                  <a:srgbClr val="002060"/>
                </a:solidFill>
              </a:rPr>
              <a:t>Dewey.info</a:t>
            </a:r>
          </a:p>
          <a:p>
            <a:pPr lvl="4" eaLnBrk="1" hangingPunct="1"/>
            <a:endParaRPr lang="en-GB" altLang="en-US" sz="1800" i="1" dirty="0" smtClean="0">
              <a:solidFill>
                <a:schemeClr val="hlink"/>
              </a:solidFill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97" y="1412776"/>
            <a:ext cx="4116576" cy="453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1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5538"/>
            <a:ext cx="8641655" cy="496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Rectangle 5"/>
          <p:cNvSpPr>
            <a:spLocks noGrp="1"/>
          </p:cNvSpPr>
          <p:nvPr>
            <p:ph type="title"/>
          </p:nvPr>
        </p:nvSpPr>
        <p:spPr>
          <a:xfrm>
            <a:off x="395288" y="115889"/>
            <a:ext cx="8018462" cy="720824"/>
          </a:xfrm>
        </p:spPr>
        <p:txBody>
          <a:bodyPr/>
          <a:lstStyle/>
          <a:p>
            <a:pPr algn="ctr" eaLnBrk="1" hangingPunct="1"/>
            <a:r>
              <a:rPr lang="en-GB" altLang="en-US" b="1" dirty="0" smtClean="0">
                <a:solidFill>
                  <a:srgbClr val="002060"/>
                </a:solidFill>
              </a:rPr>
              <a:t/>
            </a:r>
            <a:br>
              <a:rPr lang="en-GB" altLang="en-US" b="1" dirty="0" smtClean="0">
                <a:solidFill>
                  <a:srgbClr val="002060"/>
                </a:solidFill>
              </a:rPr>
            </a:br>
            <a:r>
              <a:rPr lang="en-GB" altLang="en-US" sz="2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MARC21 to RDF Pipeline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5724525" y="1125538"/>
            <a:ext cx="2951931" cy="24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18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  </a:t>
            </a:r>
            <a:r>
              <a:rPr lang="en-GB" altLang="en-US" sz="2000" b="1" dirty="0" err="1">
                <a:solidFill>
                  <a:srgbClr val="002060"/>
                </a:solidFill>
              </a:rPr>
              <a:t>Proce</a:t>
            </a:r>
            <a:r>
              <a:rPr lang="en-US" altLang="en-US" sz="2000" b="1" dirty="0" err="1" smtClean="0">
                <a:solidFill>
                  <a:srgbClr val="002060"/>
                </a:solidFill>
              </a:rPr>
              <a:t>ss</a:t>
            </a:r>
            <a:endParaRPr lang="en-GB" altLang="en-US" sz="20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1800" dirty="0">
                <a:solidFill>
                  <a:srgbClr val="002060"/>
                </a:solidFill>
              </a:rPr>
              <a:t> </a:t>
            </a:r>
            <a:r>
              <a:rPr lang="en-GB" altLang="en-US" sz="1600" dirty="0">
                <a:solidFill>
                  <a:srgbClr val="002060"/>
                </a:solidFill>
              </a:rPr>
              <a:t>Selection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1600" dirty="0">
                <a:solidFill>
                  <a:srgbClr val="002060"/>
                </a:solidFill>
              </a:rPr>
              <a:t> Character set conversion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1600" dirty="0">
                <a:solidFill>
                  <a:srgbClr val="002060"/>
                </a:solidFill>
              </a:rPr>
              <a:t> Pre-processing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1600" dirty="0" smtClean="0">
                <a:solidFill>
                  <a:srgbClr val="002060"/>
                </a:solidFill>
              </a:rPr>
              <a:t> URI </a:t>
            </a:r>
            <a:r>
              <a:rPr lang="en-GB" altLang="en-US" sz="1600" dirty="0">
                <a:solidFill>
                  <a:srgbClr val="002060"/>
                </a:solidFill>
              </a:rPr>
              <a:t>generation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1600" dirty="0">
                <a:solidFill>
                  <a:srgbClr val="002060"/>
                </a:solidFill>
              </a:rPr>
              <a:t> Data transformation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1600" dirty="0">
                <a:solidFill>
                  <a:srgbClr val="002060"/>
                </a:solidFill>
              </a:rPr>
              <a:t> Create &amp; load triples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1600" dirty="0">
                <a:solidFill>
                  <a:srgbClr val="002060"/>
                </a:solidFill>
              </a:rPr>
              <a:t> Produce </a:t>
            </a:r>
            <a:r>
              <a:rPr lang="en-GB" altLang="en-US" sz="1600" dirty="0" err="1" smtClean="0">
                <a:solidFill>
                  <a:srgbClr val="002060"/>
                </a:solidFill>
              </a:rPr>
              <a:t>VoID</a:t>
            </a:r>
            <a:r>
              <a:rPr lang="en-GB" altLang="en-US" sz="1600" dirty="0" smtClean="0">
                <a:solidFill>
                  <a:srgbClr val="002060"/>
                </a:solidFill>
              </a:rPr>
              <a:t> </a:t>
            </a:r>
            <a:r>
              <a:rPr lang="en-GB" altLang="en-US" sz="1600" dirty="0">
                <a:solidFill>
                  <a:srgbClr val="002060"/>
                </a:solidFill>
              </a:rPr>
              <a:t>descriptions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1403648" y="4149725"/>
            <a:ext cx="4176463" cy="169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18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800" b="1" dirty="0"/>
              <a:t>  </a:t>
            </a:r>
            <a:r>
              <a:rPr lang="en-GB" altLang="en-US" sz="2000" b="1" dirty="0">
                <a:solidFill>
                  <a:srgbClr val="002060"/>
                </a:solidFill>
              </a:rPr>
              <a:t>Tools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1800" dirty="0">
                <a:solidFill>
                  <a:srgbClr val="002060"/>
                </a:solidFill>
              </a:rPr>
              <a:t> </a:t>
            </a:r>
            <a:r>
              <a:rPr lang="en-GB" altLang="en-US" sz="1600" dirty="0">
                <a:solidFill>
                  <a:srgbClr val="002060"/>
                </a:solidFill>
              </a:rPr>
              <a:t>Catalogue Bridge Utilities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1600" dirty="0">
                <a:solidFill>
                  <a:srgbClr val="002060"/>
                </a:solidFill>
              </a:rPr>
              <a:t> MARC Global/MARC Report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/>
              <a:t>  </a:t>
            </a:r>
            <a:r>
              <a:rPr lang="en-GB" altLang="en-US" sz="1600" dirty="0">
                <a:hlinkClick r:id="rId4"/>
              </a:rPr>
              <a:t>http://www.marcofquality.com/</a:t>
            </a:r>
            <a:endParaRPr lang="en-GB" altLang="en-US" sz="1600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1600" dirty="0"/>
              <a:t> </a:t>
            </a:r>
            <a:r>
              <a:rPr lang="en-GB" altLang="en-US" sz="1600" dirty="0">
                <a:solidFill>
                  <a:srgbClr val="002060"/>
                </a:solidFill>
              </a:rPr>
              <a:t>Jena Eyeball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/>
              <a:t>  </a:t>
            </a:r>
            <a:r>
              <a:rPr lang="en-GB" altLang="en-US" sz="1600" dirty="0">
                <a:hlinkClick r:id="rId5"/>
              </a:rPr>
              <a:t>http://jena.sourceforge.net/Eyeball/</a:t>
            </a:r>
            <a:r>
              <a:rPr lang="en-GB" alt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1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1"/>
            <a:ext cx="9036494" cy="1174750"/>
          </a:xfrm>
        </p:spPr>
        <p:txBody>
          <a:bodyPr anchor="ctr"/>
          <a:lstStyle/>
          <a:p>
            <a:pPr algn="ctr" eaLnBrk="1" hangingPunct="1"/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en-GB" altLang="en-US" b="1" dirty="0" smtClean="0">
                <a:solidFill>
                  <a:srgbClr val="002060"/>
                </a:solidFill>
              </a:rPr>
              <a:t/>
            </a:r>
            <a:br>
              <a:rPr lang="en-GB" altLang="en-US" b="1" dirty="0" smtClean="0">
                <a:solidFill>
                  <a:srgbClr val="002060"/>
                </a:solidFill>
              </a:rPr>
            </a:br>
            <a:r>
              <a:rPr lang="en-GB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Multiple</a:t>
            </a:r>
            <a:r>
              <a:rPr lang="en-GB" altLang="en-US" b="1" dirty="0" smtClean="0">
                <a:solidFill>
                  <a:srgbClr val="002060"/>
                </a:solidFill>
              </a:rPr>
              <a:t> </a:t>
            </a:r>
            <a:r>
              <a:rPr lang="en-GB" alt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Publication Options</a:t>
            </a:r>
            <a:r>
              <a:rPr lang="en-GB" altLang="en-US" b="1" i="1" dirty="0" smtClean="0">
                <a:solidFill>
                  <a:srgbClr val="002060"/>
                </a:solidFill>
              </a:rPr>
              <a:t/>
            </a:r>
            <a:br>
              <a:rPr lang="en-GB" altLang="en-US" b="1" i="1" dirty="0" smtClean="0">
                <a:solidFill>
                  <a:srgbClr val="002060"/>
                </a:solidFill>
              </a:rPr>
            </a:br>
            <a:r>
              <a:rPr lang="en-GB" altLang="en-US" dirty="0" smtClean="0">
                <a:solidFill>
                  <a:schemeClr val="tx2"/>
                </a:solidFill>
              </a:rPr>
              <a:t/>
            </a:r>
            <a:br>
              <a:rPr lang="en-GB" altLang="en-US" dirty="0" smtClean="0">
                <a:solidFill>
                  <a:schemeClr val="tx2"/>
                </a:solidFill>
              </a:rPr>
            </a:br>
            <a:endParaRPr lang="en-GB" altLang="en-US" dirty="0" smtClean="0">
              <a:solidFill>
                <a:schemeClr val="tx2"/>
              </a:solidFill>
            </a:endParaRP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268760"/>
            <a:ext cx="4032002" cy="4968528"/>
          </a:xfrm>
        </p:spPr>
        <p:txBody>
          <a:bodyPr tIns="45720"/>
          <a:lstStyle/>
          <a:p>
            <a:pPr marL="0" indent="0">
              <a:buClr>
                <a:srgbClr val="FF0000"/>
              </a:buClr>
              <a:buFont typeface="Arial" charset="0"/>
              <a:buNone/>
              <a:defRPr/>
            </a:pPr>
            <a:r>
              <a:rPr lang="en-GB" altLang="en-US" b="1" dirty="0" smtClean="0">
                <a:solidFill>
                  <a:srgbClr val="002060"/>
                </a:solidFill>
              </a:rPr>
              <a:t>Linked </a:t>
            </a:r>
            <a:r>
              <a:rPr lang="en-GB" altLang="en-US" b="1" dirty="0" smtClean="0">
                <a:solidFill>
                  <a:srgbClr val="002060"/>
                </a:solidFill>
              </a:rPr>
              <a:t>data </a:t>
            </a:r>
            <a:r>
              <a:rPr lang="en-GB" altLang="en-US" b="1" dirty="0" smtClean="0">
                <a:solidFill>
                  <a:srgbClr val="002060"/>
                </a:solidFill>
              </a:rPr>
              <a:t>can be offered </a:t>
            </a:r>
            <a:r>
              <a:rPr lang="en-GB" altLang="en-US" b="1" dirty="0" smtClean="0">
                <a:solidFill>
                  <a:srgbClr val="002060"/>
                </a:solidFill>
              </a:rPr>
              <a:t>via multiple routes:</a:t>
            </a:r>
            <a:endParaRPr lang="en-GB" altLang="en-US" b="1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Font typeface="Arial" charset="0"/>
              <a:buNone/>
              <a:defRPr/>
            </a:pPr>
            <a:endParaRPr lang="en-GB" altLang="en-US" sz="800" b="1" dirty="0" smtClean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altLang="en-US" sz="1800" b="1" dirty="0" smtClean="0">
                <a:solidFill>
                  <a:srgbClr val="002060"/>
                </a:solidFill>
                <a:sym typeface="Wingdings" pitchFamily="2" charset="2"/>
              </a:rPr>
              <a:t>SPARQL endpoint</a:t>
            </a:r>
            <a:endParaRPr lang="en-GB" altLang="en-US" sz="1800" i="1" dirty="0" smtClean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altLang="en-US" sz="1800" b="1" dirty="0" smtClean="0">
                <a:solidFill>
                  <a:srgbClr val="002060"/>
                </a:solidFill>
              </a:rPr>
              <a:t>RDF triple data dumps</a:t>
            </a:r>
            <a:endParaRPr lang="en-GB" altLang="en-US" sz="1800" i="1" dirty="0" smtClean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altLang="en-US" sz="1800" b="1" dirty="0" smtClean="0">
                <a:solidFill>
                  <a:srgbClr val="002060"/>
                </a:solidFill>
              </a:rPr>
              <a:t>Web pages using </a:t>
            </a:r>
            <a:r>
              <a:rPr lang="en-GB" altLang="en-US" sz="1800" b="1" dirty="0" err="1" smtClean="0">
                <a:solidFill>
                  <a:srgbClr val="002060"/>
                </a:solidFill>
              </a:rPr>
              <a:t>RDFa</a:t>
            </a:r>
            <a:r>
              <a:rPr lang="en-GB" altLang="en-US" sz="1800" b="1" dirty="0" smtClean="0">
                <a:solidFill>
                  <a:srgbClr val="002060"/>
                </a:solidFill>
              </a:rPr>
              <a:t> &amp; content negotiation</a:t>
            </a:r>
            <a:endParaRPr lang="en-GB" altLang="en-US" sz="1800" i="1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en-GB" altLang="en-US" b="1" dirty="0" smtClean="0">
                <a:solidFill>
                  <a:srgbClr val="002060"/>
                </a:solidFill>
              </a:rPr>
              <a:t>And in </a:t>
            </a:r>
            <a:r>
              <a:rPr lang="en-GB" altLang="en-US" b="1" dirty="0" smtClean="0">
                <a:solidFill>
                  <a:srgbClr val="002060"/>
                </a:solidFill>
              </a:rPr>
              <a:t>multiple formats </a:t>
            </a:r>
            <a:r>
              <a:rPr lang="en-GB" altLang="en-US" b="1" dirty="0" smtClean="0">
                <a:solidFill>
                  <a:srgbClr val="002060"/>
                </a:solidFill>
              </a:rPr>
              <a:t>including:</a:t>
            </a:r>
          </a:p>
          <a:p>
            <a:pPr marL="0" indent="0">
              <a:buClr>
                <a:srgbClr val="FF0000"/>
              </a:buClr>
              <a:buNone/>
              <a:defRPr/>
            </a:pPr>
            <a:endParaRPr lang="en-GB" altLang="en-US" sz="800" b="1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altLang="en-US" sz="1800" b="1" dirty="0" smtClean="0">
                <a:solidFill>
                  <a:srgbClr val="002060"/>
                </a:solidFill>
                <a:sym typeface="Wingdings" pitchFamily="2" charset="2"/>
              </a:rPr>
              <a:t>Turtle (TTL)</a:t>
            </a:r>
            <a:endParaRPr lang="en-GB" altLang="en-US" sz="1800" i="1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altLang="en-US" sz="1800" b="1" dirty="0">
                <a:solidFill>
                  <a:srgbClr val="002060"/>
                </a:solidFill>
              </a:rPr>
              <a:t>RDF </a:t>
            </a:r>
            <a:r>
              <a:rPr lang="en-GB" altLang="en-US" sz="1800" b="1" dirty="0" smtClean="0">
                <a:solidFill>
                  <a:srgbClr val="002060"/>
                </a:solidFill>
              </a:rPr>
              <a:t>XML</a:t>
            </a:r>
            <a:endParaRPr lang="en-GB" altLang="en-US" sz="1800" i="1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altLang="en-US" sz="1800" b="1" dirty="0" smtClean="0">
                <a:solidFill>
                  <a:srgbClr val="002060"/>
                </a:solidFill>
              </a:rPr>
              <a:t>JSON LD </a:t>
            </a:r>
            <a:r>
              <a:rPr lang="en-GB" altLang="en-US" sz="1800" b="1" dirty="0" smtClean="0">
                <a:solidFill>
                  <a:srgbClr val="002060"/>
                </a:solidFill>
              </a:rPr>
              <a:t>etc. </a:t>
            </a:r>
            <a:endParaRPr lang="en-GB" altLang="en-US" sz="1800" i="1" dirty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endParaRPr lang="en-GB" altLang="en-US" sz="2000" i="1" dirty="0" smtClean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nwilson\Downloads\wordclo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78802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8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3550" y="0"/>
            <a:ext cx="7734300" cy="836613"/>
          </a:xfrm>
        </p:spPr>
        <p:txBody>
          <a:bodyPr/>
          <a:lstStyle/>
          <a:p>
            <a:pPr algn="ctr" eaLnBrk="1" hangingPunct="1"/>
            <a:r>
              <a:rPr lang="en-GB" alt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BNB Access Options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403350" y="5516563"/>
            <a:ext cx="2322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18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449763" y="3246438"/>
            <a:ext cx="244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18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b="1" u="sng">
                <a:solidFill>
                  <a:srgbClr val="99CCFF"/>
                </a:solidFill>
              </a:rPr>
              <a:t>.</a:t>
            </a:r>
          </a:p>
        </p:txBody>
      </p:sp>
      <p:sp>
        <p:nvSpPr>
          <p:cNvPr id="662533" name="Rectangle 5"/>
          <p:cNvSpPr>
            <a:spLocks noChangeArrowheads="1"/>
          </p:cNvSpPr>
          <p:nvPr/>
        </p:nvSpPr>
        <p:spPr bwMode="auto">
          <a:xfrm>
            <a:off x="5868144" y="2253271"/>
            <a:ext cx="3167906" cy="126290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  <a:extLst/>
        </p:spPr>
        <p:txBody>
          <a:bodyPr lIns="54000" rIns="54000"/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400" b="1" dirty="0" smtClean="0">
                <a:solidFill>
                  <a:srgbClr val="C00000"/>
                </a:solidFill>
              </a:rPr>
              <a:t>BNB 1950-2016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600" b="1" dirty="0" smtClean="0">
                <a:latin typeface="Calibri" pitchFamily="34" charset="0"/>
              </a:rPr>
              <a:t> </a:t>
            </a:r>
            <a:r>
              <a:rPr lang="en-GB" altLang="en-US" sz="1200" b="1" dirty="0" smtClean="0">
                <a:solidFill>
                  <a:srgbClr val="002060"/>
                </a:solidFill>
              </a:rPr>
              <a:t>3.1 Million Records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200" b="1" dirty="0" smtClean="0">
                <a:solidFill>
                  <a:srgbClr val="002060"/>
                </a:solidFill>
              </a:rPr>
              <a:t>105 Million Unique Triples 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200" b="1" dirty="0" smtClean="0">
                <a:solidFill>
                  <a:srgbClr val="002060"/>
                </a:solidFill>
              </a:rPr>
              <a:t>with </a:t>
            </a:r>
            <a:r>
              <a:rPr lang="en-GB" altLang="en-US" sz="1200" b="1" dirty="0" err="1" smtClean="0">
                <a:solidFill>
                  <a:srgbClr val="002060"/>
                </a:solidFill>
              </a:rPr>
              <a:t>VoID</a:t>
            </a:r>
            <a:r>
              <a:rPr lang="en-GB" altLang="en-US" sz="1200" b="1" dirty="0" smtClean="0">
                <a:solidFill>
                  <a:srgbClr val="002060"/>
                </a:solidFill>
              </a:rPr>
              <a:t> descriptions &amp; multiple serialisations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200" b="1" dirty="0" smtClean="0">
                <a:solidFill>
                  <a:srgbClr val="002060"/>
                </a:solidFill>
              </a:rPr>
              <a:t>Updated Monthly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GB" altLang="en-US" sz="1200" b="1" dirty="0" smtClean="0"/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GB" altLang="en-US" sz="1200" b="1" dirty="0" smtClean="0"/>
          </a:p>
        </p:txBody>
      </p:sp>
      <p:sp>
        <p:nvSpPr>
          <p:cNvPr id="662534" name="Text Box 6"/>
          <p:cNvSpPr txBox="1">
            <a:spLocks noChangeArrowheads="1"/>
          </p:cNvSpPr>
          <p:nvPr/>
        </p:nvSpPr>
        <p:spPr bwMode="auto">
          <a:xfrm>
            <a:off x="179388" y="5373688"/>
            <a:ext cx="23844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18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1400" b="1" u="sng" dirty="0" smtClean="0">
                <a:solidFill>
                  <a:srgbClr val="99CCFF"/>
                </a:solidFill>
              </a:rPr>
              <a:t> </a:t>
            </a:r>
            <a:r>
              <a:rPr lang="en-GB" altLang="en-US" sz="1400" b="1" u="sng" dirty="0" smtClean="0">
                <a:solidFill>
                  <a:schemeClr val="tx2">
                    <a:lumMod val="50000"/>
                  </a:schemeClr>
                </a:solidFill>
              </a:rPr>
              <a:t>bnb.data.bl.uk/</a:t>
            </a:r>
            <a:r>
              <a:rPr lang="en-GB" altLang="en-US" sz="1400" b="1" u="sng" dirty="0" err="1" smtClean="0">
                <a:solidFill>
                  <a:schemeClr val="tx2">
                    <a:lumMod val="50000"/>
                  </a:schemeClr>
                </a:solidFill>
              </a:rPr>
              <a:t>sparql</a:t>
            </a:r>
            <a:endParaRPr lang="en-GB" altLang="en-US" sz="14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endParaRPr lang="en-GB" altLang="en-US" sz="800" b="1" u="sng" dirty="0" smtClean="0"/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endParaRPr lang="en-GB" altLang="en-US" sz="800" b="1" u="sng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400" dirty="0"/>
          </a:p>
        </p:txBody>
      </p:sp>
      <p:sp>
        <p:nvSpPr>
          <p:cNvPr id="662541" name="Text Box 13"/>
          <p:cNvSpPr txBox="1">
            <a:spLocks noChangeArrowheads="1"/>
          </p:cNvSpPr>
          <p:nvPr/>
        </p:nvSpPr>
        <p:spPr bwMode="auto">
          <a:xfrm>
            <a:off x="5345113" y="1773238"/>
            <a:ext cx="37988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18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1400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1400" b="1" u="sng" dirty="0">
                <a:solidFill>
                  <a:schemeClr val="tx2">
                    <a:lumMod val="50000"/>
                  </a:schemeClr>
                </a:solidFill>
              </a:rPr>
              <a:t>www.bl.uk/bibliographic/download.html</a:t>
            </a:r>
            <a:endParaRPr lang="en-GB" alt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898" name="Text Box 14"/>
          <p:cNvSpPr txBox="1">
            <a:spLocks noChangeArrowheads="1"/>
          </p:cNvSpPr>
          <p:nvPr/>
        </p:nvSpPr>
        <p:spPr bwMode="auto">
          <a:xfrm>
            <a:off x="3132138" y="5734050"/>
            <a:ext cx="71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ts val="18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62543" name="Text Box 15"/>
          <p:cNvSpPr txBox="1">
            <a:spLocks noChangeArrowheads="1"/>
          </p:cNvSpPr>
          <p:nvPr/>
        </p:nvSpPr>
        <p:spPr bwMode="auto">
          <a:xfrm>
            <a:off x="900113" y="5734050"/>
            <a:ext cx="230346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18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en-US" sz="1800" dirty="0">
                <a:solidFill>
                  <a:srgbClr val="FFFFFF"/>
                </a:solidFill>
              </a:rPr>
              <a:t> </a:t>
            </a:r>
            <a:r>
              <a:rPr lang="en-GB" altLang="en-US" sz="1400" b="1" u="sng" dirty="0">
                <a:solidFill>
                  <a:schemeClr val="tx2">
                    <a:lumMod val="50000"/>
                  </a:schemeClr>
                </a:solidFill>
              </a:rPr>
              <a:t>bnb.data.bl.uk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400" dirty="0">
              <a:solidFill>
                <a:srgbClr val="FFFFFF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5881"/>
            <a:ext cx="396875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1" y="2253271"/>
            <a:ext cx="3683391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47" y="3622902"/>
            <a:ext cx="3708750" cy="261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999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3" grpId="0" animBg="1"/>
      <p:bldP spid="662534" grpId="0"/>
      <p:bldP spid="662541" grpId="0"/>
      <p:bldP spid="6625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928100" cy="981075"/>
          </a:xfrm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Communication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4572000" cy="568801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altLang="en-US" sz="2000" b="1" dirty="0" smtClean="0">
                <a:solidFill>
                  <a:srgbClr val="002060"/>
                </a:solidFill>
              </a:rPr>
              <a:t>New users = new communications </a:t>
            </a:r>
            <a:r>
              <a:rPr lang="en-GB" altLang="en-US" sz="2000" i="1" dirty="0" smtClean="0">
                <a:solidFill>
                  <a:srgbClr val="002060"/>
                </a:solidFill>
              </a:rPr>
              <a:t>- </a:t>
            </a:r>
            <a:r>
              <a:rPr lang="en-GB" altLang="en-US" sz="1800" i="1" dirty="0" smtClean="0">
                <a:solidFill>
                  <a:srgbClr val="002060"/>
                </a:solidFill>
              </a:rPr>
              <a:t>expertise </a:t>
            </a:r>
            <a:r>
              <a:rPr lang="en-GB" altLang="en-US" sz="1800" i="1" dirty="0">
                <a:solidFill>
                  <a:srgbClr val="002060"/>
                </a:solidFill>
              </a:rPr>
              <a:t>&amp; abilities </a:t>
            </a:r>
            <a:r>
              <a:rPr lang="en-GB" altLang="en-US" sz="1800" i="1" dirty="0" smtClean="0">
                <a:solidFill>
                  <a:srgbClr val="002060"/>
                </a:solidFill>
              </a:rPr>
              <a:t>vary </a:t>
            </a:r>
          </a:p>
          <a:p>
            <a:pPr>
              <a:buClr>
                <a:srgbClr val="FF0000"/>
              </a:buClr>
            </a:pPr>
            <a:r>
              <a:rPr lang="en-GB" altLang="en-US" sz="2000" b="1" dirty="0" smtClean="0">
                <a:solidFill>
                  <a:srgbClr val="002060"/>
                </a:solidFill>
              </a:rPr>
              <a:t>Demonstrate use by practical examples</a:t>
            </a:r>
            <a:endParaRPr lang="en-GB" altLang="en-US" sz="1800" i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GB" altLang="en-US" sz="2000" b="1" dirty="0" smtClean="0">
                <a:solidFill>
                  <a:srgbClr val="002060"/>
                </a:solidFill>
              </a:rPr>
              <a:t>Document  your data – </a:t>
            </a:r>
            <a:r>
              <a:rPr lang="en-GB" altLang="en-US" sz="1800" i="1" dirty="0" smtClean="0">
                <a:solidFill>
                  <a:srgbClr val="002060"/>
                </a:solidFill>
              </a:rPr>
              <a:t>identify entities (places, people, dates etc.)  </a:t>
            </a:r>
          </a:p>
          <a:p>
            <a:pPr>
              <a:buClr>
                <a:srgbClr val="FF0000"/>
              </a:buClr>
            </a:pPr>
            <a:r>
              <a:rPr lang="en-GB" altLang="en-US" sz="2000" b="1" dirty="0">
                <a:solidFill>
                  <a:srgbClr val="002060"/>
                </a:solidFill>
              </a:rPr>
              <a:t>Offer 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samples – </a:t>
            </a:r>
            <a:r>
              <a:rPr lang="en-GB" altLang="en-US" sz="1800" i="1" dirty="0" smtClean="0">
                <a:solidFill>
                  <a:srgbClr val="002060"/>
                </a:solidFill>
              </a:rPr>
              <a:t>identify </a:t>
            </a:r>
            <a:r>
              <a:rPr lang="en-GB" altLang="en-US" sz="1800" i="1" dirty="0">
                <a:solidFill>
                  <a:srgbClr val="002060"/>
                </a:solidFill>
              </a:rPr>
              <a:t>user needs &amp; continually improve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</a:pPr>
            <a:endParaRPr lang="en-GB" altLang="en-US" sz="1800" i="1" dirty="0" smtClean="0"/>
          </a:p>
          <a:p>
            <a:pPr lvl="1" eaLnBrk="1" hangingPunct="1">
              <a:lnSpc>
                <a:spcPct val="90000"/>
              </a:lnSpc>
            </a:pPr>
            <a:endParaRPr lang="en-GB" altLang="en-US" sz="1800" dirty="0" smtClean="0"/>
          </a:p>
        </p:txBody>
      </p:sp>
      <p:pic>
        <p:nvPicPr>
          <p:cNvPr id="3994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1484313"/>
            <a:ext cx="4579937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2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"/>
            <a:ext cx="8018462" cy="1174750"/>
          </a:xfrm>
        </p:spPr>
        <p:txBody>
          <a:bodyPr anchor="ctr"/>
          <a:lstStyle/>
          <a:p>
            <a:pPr algn="ctr" eaLnBrk="1" hangingPunct="1"/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en-GB" altLang="en-US" b="1" dirty="0" smtClean="0">
                <a:solidFill>
                  <a:srgbClr val="002060"/>
                </a:solidFill>
              </a:rPr>
              <a:t/>
            </a:r>
            <a:br>
              <a:rPr lang="en-GB" altLang="en-US" b="1" dirty="0" smtClean="0">
                <a:solidFill>
                  <a:srgbClr val="002060"/>
                </a:solidFill>
              </a:rPr>
            </a:br>
            <a:r>
              <a:rPr lang="en-GB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Some</a:t>
            </a:r>
            <a:r>
              <a:rPr lang="en-GB" altLang="en-US" b="1" dirty="0" smtClean="0">
                <a:solidFill>
                  <a:srgbClr val="002060"/>
                </a:solidFill>
              </a:rPr>
              <a:t> </a:t>
            </a:r>
            <a:r>
              <a:rPr lang="en-GB" alt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Final Thoughts</a:t>
            </a:r>
            <a:r>
              <a:rPr lang="en-GB" altLang="en-US" b="1" i="1" dirty="0" smtClean="0">
                <a:solidFill>
                  <a:srgbClr val="002060"/>
                </a:solidFill>
              </a:rPr>
              <a:t/>
            </a:r>
            <a:br>
              <a:rPr lang="en-GB" altLang="en-US" b="1" i="1" dirty="0" smtClean="0">
                <a:solidFill>
                  <a:srgbClr val="002060"/>
                </a:solidFill>
              </a:rPr>
            </a:br>
            <a:r>
              <a:rPr lang="en-GB" altLang="en-US" dirty="0" smtClean="0">
                <a:solidFill>
                  <a:schemeClr val="tx2"/>
                </a:solidFill>
              </a:rPr>
              <a:t/>
            </a:r>
            <a:br>
              <a:rPr lang="en-GB" altLang="en-US" dirty="0" smtClean="0">
                <a:solidFill>
                  <a:schemeClr val="tx2"/>
                </a:solidFill>
              </a:rPr>
            </a:br>
            <a:endParaRPr lang="en-GB" altLang="en-US" dirty="0" smtClean="0">
              <a:solidFill>
                <a:schemeClr val="tx2"/>
              </a:solidFill>
            </a:endParaRP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412776"/>
            <a:ext cx="4608066" cy="4824512"/>
          </a:xfrm>
        </p:spPr>
        <p:txBody>
          <a:bodyPr tIns="45720"/>
          <a:lstStyle/>
          <a:p>
            <a:pPr marL="0" indent="0">
              <a:buClr>
                <a:srgbClr val="FF0000"/>
              </a:buClr>
              <a:buFont typeface="Arial" charset="0"/>
              <a:buNone/>
              <a:defRPr/>
            </a:pPr>
            <a:r>
              <a:rPr lang="en-GB" altLang="en-US" b="1" dirty="0" smtClean="0">
                <a:solidFill>
                  <a:srgbClr val="002060"/>
                </a:solidFill>
              </a:rPr>
              <a:t>Linked Library Data:</a:t>
            </a:r>
          </a:p>
          <a:p>
            <a:pPr marL="0" indent="0">
              <a:buClr>
                <a:srgbClr val="FF0000"/>
              </a:buClr>
              <a:buFont typeface="Arial" charset="0"/>
              <a:buNone/>
              <a:defRPr/>
            </a:pPr>
            <a:endParaRPr lang="en-GB" altLang="en-US" sz="8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altLang="en-US" sz="2000" b="1" dirty="0" smtClean="0">
                <a:solidFill>
                  <a:srgbClr val="002060"/>
                </a:solidFill>
                <a:sym typeface="Wingdings" pitchFamily="2" charset="2"/>
              </a:rPr>
              <a:t>Improves library visibility 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to </a:t>
            </a:r>
            <a:r>
              <a:rPr lang="en-GB" altLang="en-US" sz="2000" b="1" dirty="0">
                <a:solidFill>
                  <a:srgbClr val="002060"/>
                </a:solidFill>
              </a:rPr>
              <a:t>new 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users </a:t>
            </a:r>
            <a:r>
              <a:rPr lang="en-GB" altLang="en-US" sz="2000" dirty="0">
                <a:solidFill>
                  <a:srgbClr val="002060"/>
                </a:solidFill>
                <a:sym typeface="Wingdings" pitchFamily="2" charset="2"/>
              </a:rPr>
              <a:t>- </a:t>
            </a:r>
            <a:r>
              <a:rPr lang="en-GB" altLang="en-US" sz="1800" i="1" dirty="0" smtClean="0">
                <a:solidFill>
                  <a:srgbClr val="002060"/>
                </a:solidFill>
              </a:rPr>
              <a:t>wider </a:t>
            </a:r>
            <a:r>
              <a:rPr lang="en-GB" altLang="en-US" sz="1800" i="1" dirty="0">
                <a:solidFill>
                  <a:srgbClr val="002060"/>
                </a:solidFill>
              </a:rPr>
              <a:t>utility = </a:t>
            </a:r>
            <a:r>
              <a:rPr lang="en-GB" altLang="en-US" sz="1800" i="1" dirty="0" smtClean="0">
                <a:solidFill>
                  <a:srgbClr val="002060"/>
                </a:solidFill>
              </a:rPr>
              <a:t>greater relevance &amp; perceived value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altLang="en-US" sz="2000" b="1" dirty="0" smtClean="0">
                <a:solidFill>
                  <a:srgbClr val="002060"/>
                </a:solidFill>
              </a:rPr>
              <a:t>Need to find new ways of capturing value</a:t>
            </a:r>
            <a:r>
              <a:rPr lang="en-GB" altLang="en-US" sz="2000" dirty="0" smtClean="0">
                <a:solidFill>
                  <a:srgbClr val="002060"/>
                </a:solidFill>
              </a:rPr>
              <a:t> </a:t>
            </a:r>
            <a:r>
              <a:rPr lang="en-GB" altLang="en-US" sz="2000" b="1" dirty="0">
                <a:solidFill>
                  <a:srgbClr val="002060"/>
                </a:solidFill>
              </a:rPr>
              <a:t>&amp; 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attribution</a:t>
            </a:r>
            <a:endParaRPr lang="en-GB" altLang="en-US" sz="1600" i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GB" altLang="en-US" sz="2000" b="1" dirty="0" smtClean="0">
                <a:solidFill>
                  <a:srgbClr val="002060"/>
                </a:solidFill>
              </a:rPr>
              <a:t>Offers </a:t>
            </a:r>
            <a:r>
              <a:rPr lang="en-GB" altLang="en-US" sz="2000" b="1" dirty="0">
                <a:solidFill>
                  <a:srgbClr val="002060"/>
                </a:solidFill>
              </a:rPr>
              <a:t>libraries new opportunities</a:t>
            </a:r>
            <a:r>
              <a:rPr lang="en-GB" altLang="en-US" b="1" dirty="0">
                <a:solidFill>
                  <a:srgbClr val="002060"/>
                </a:solidFill>
              </a:rPr>
              <a:t> </a:t>
            </a:r>
            <a:r>
              <a:rPr lang="en-GB" altLang="en-US" sz="1800" dirty="0" smtClean="0">
                <a:solidFill>
                  <a:srgbClr val="002060"/>
                </a:solidFill>
              </a:rPr>
              <a:t>– via their </a:t>
            </a:r>
            <a:r>
              <a:rPr lang="en-GB" altLang="en-US" sz="1800" i="1" dirty="0" smtClean="0">
                <a:solidFill>
                  <a:srgbClr val="002060"/>
                </a:solidFill>
              </a:rPr>
              <a:t>authority</a:t>
            </a:r>
            <a:r>
              <a:rPr lang="en-GB" altLang="en-US" sz="1800" i="1" dirty="0">
                <a:solidFill>
                  <a:srgbClr val="002060"/>
                </a:solidFill>
              </a:rPr>
              <a:t>, persistence &amp; </a:t>
            </a:r>
            <a:r>
              <a:rPr lang="en-GB" altLang="en-US" sz="1800" i="1" dirty="0" smtClean="0">
                <a:solidFill>
                  <a:srgbClr val="002060"/>
                </a:solidFill>
              </a:rPr>
              <a:t>stability</a:t>
            </a:r>
            <a:endParaRPr lang="en-GB" altLang="en-US" sz="1800" i="1" dirty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GB" altLang="en-US" sz="2000" b="1" dirty="0" smtClean="0">
                <a:solidFill>
                  <a:srgbClr val="002060"/>
                </a:solidFill>
              </a:rPr>
              <a:t>Isn’t a ‘miracle cure’ </a:t>
            </a:r>
            <a:r>
              <a:rPr lang="en-GB" altLang="en-US" sz="1800" i="1" dirty="0" smtClean="0">
                <a:solidFill>
                  <a:srgbClr val="002060"/>
                </a:solidFill>
              </a:rPr>
              <a:t>– but can be a valuable tool </a:t>
            </a:r>
          </a:p>
          <a:p>
            <a:pPr>
              <a:buClr>
                <a:srgbClr val="FF0000"/>
              </a:buClr>
              <a:defRPr/>
            </a:pPr>
            <a:endParaRPr lang="en-GB" altLang="en-US" sz="2000" i="1" dirty="0" smtClean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nwilson\Desktop\Docs\Pictures\wordclou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52389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3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76" y="984832"/>
            <a:ext cx="34766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928100" cy="981075"/>
          </a:xfrm>
        </p:spPr>
        <p:txBody>
          <a:bodyPr/>
          <a:lstStyle/>
          <a:p>
            <a:pPr algn="ctr"/>
            <a:r>
              <a:rPr lang="en-GB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</a:t>
            </a:r>
            <a:r>
              <a:rPr lang="en-GB" alt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inked / Open Data in the UAE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9" y="878298"/>
            <a:ext cx="3016189" cy="388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43" y="3312346"/>
            <a:ext cx="37719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977" y="1078300"/>
            <a:ext cx="33623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91" y="3884640"/>
            <a:ext cx="394182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1768821"/>
            <a:ext cx="3168352" cy="29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6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107504" y="0"/>
            <a:ext cx="7344816" cy="6453336"/>
          </a:xfrm>
        </p:spPr>
        <p:txBody>
          <a:bodyPr>
            <a:normAutofit fontScale="90000"/>
          </a:bodyPr>
          <a:lstStyle/>
          <a:p>
            <a:r>
              <a:rPr lang="en-GB" altLang="en-US" sz="3600" b="1" dirty="0" smtClean="0">
                <a:solidFill>
                  <a:srgbClr val="002060"/>
                </a:solidFill>
              </a:rPr>
              <a:t/>
            </a:r>
            <a:br>
              <a:rPr lang="en-GB" altLang="en-US" sz="3600" b="1" dirty="0" smtClean="0">
                <a:solidFill>
                  <a:srgbClr val="002060"/>
                </a:solidFill>
              </a:rPr>
            </a:br>
            <a:r>
              <a:rPr lang="en-GB" altLang="en-US" sz="3600" b="1" dirty="0" smtClean="0">
                <a:solidFill>
                  <a:srgbClr val="002060"/>
                </a:solidFill>
              </a:rPr>
              <a:t/>
            </a:r>
            <a:br>
              <a:rPr lang="en-GB" altLang="en-US" sz="3600" b="1" dirty="0" smtClean="0">
                <a:solidFill>
                  <a:srgbClr val="002060"/>
                </a:solidFill>
              </a:rPr>
            </a:br>
            <a:r>
              <a:rPr lang="en-GB" altLang="en-US" sz="3600" b="1" dirty="0">
                <a:solidFill>
                  <a:srgbClr val="002060"/>
                </a:solidFill>
              </a:rPr>
              <a:t/>
            </a:r>
            <a:br>
              <a:rPr lang="en-GB" altLang="en-US" sz="3600" b="1" dirty="0">
                <a:solidFill>
                  <a:srgbClr val="002060"/>
                </a:solidFill>
              </a:rPr>
            </a:br>
            <a:r>
              <a:rPr lang="en-GB" altLang="en-US" sz="3600" b="1" dirty="0" smtClean="0">
                <a:solidFill>
                  <a:srgbClr val="002060"/>
                </a:solidFill>
              </a:rPr>
              <a:t>       </a:t>
            </a:r>
            <a:r>
              <a:rPr lang="en-GB" altLang="en-US" sz="31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Background Resources</a:t>
            </a:r>
            <a:br>
              <a:rPr lang="en-GB" altLang="en-US" sz="31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GB" altLang="en-US" sz="31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GB" altLang="en-US" sz="31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GB" altLang="en-US" sz="2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Linked Data &amp; RDF</a:t>
            </a:r>
            <a:r>
              <a:rPr lang="en-GB" altLang="en-US" sz="2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GB" altLang="en-US" sz="2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GB" altLang="en-US" sz="13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GB" altLang="en-US" sz="13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GB" sz="1300" b="1" dirty="0" smtClean="0">
                <a:solidFill>
                  <a:srgbClr val="002060"/>
                </a:solidFill>
              </a:rPr>
              <a:t>Best </a:t>
            </a:r>
            <a:r>
              <a:rPr lang="en-GB" sz="1300" b="1" dirty="0">
                <a:solidFill>
                  <a:srgbClr val="002060"/>
                </a:solidFill>
              </a:rPr>
              <a:t>practices for publishing linked data</a:t>
            </a:r>
            <a:r>
              <a:rPr lang="en-GB" altLang="en-US" sz="1300" b="1" dirty="0" smtClean="0">
                <a:solidFill>
                  <a:srgbClr val="002060"/>
                </a:solidFill>
              </a:rPr>
              <a:t/>
            </a:r>
            <a:br>
              <a:rPr lang="en-GB" altLang="en-US" sz="1300" b="1" dirty="0" smtClean="0">
                <a:solidFill>
                  <a:srgbClr val="002060"/>
                </a:solidFill>
              </a:rPr>
            </a:br>
            <a:r>
              <a:rPr lang="en-GB" sz="1300" u="sng" dirty="0">
                <a:hlinkClick r:id="rId3"/>
              </a:rPr>
              <a:t>http://www.w3.org/TR/ld-bp/</a:t>
            </a:r>
            <a:r>
              <a:rPr lang="en-GB" sz="1300" dirty="0"/>
              <a:t> </a:t>
            </a:r>
            <a:r>
              <a:rPr lang="en-GB" sz="1300" dirty="0" smtClean="0"/>
              <a:t/>
            </a:r>
            <a:br>
              <a:rPr lang="en-GB" sz="1300" dirty="0" smtClean="0"/>
            </a:br>
            <a:r>
              <a:rPr lang="en-GB" sz="1300" dirty="0"/>
              <a:t/>
            </a:r>
            <a:br>
              <a:rPr lang="en-GB" sz="1300" dirty="0"/>
            </a:br>
            <a:r>
              <a:rPr lang="en-GB" sz="1300" u="sng" dirty="0" smtClean="0">
                <a:hlinkClick r:id="rId4"/>
              </a:rPr>
              <a:t>http</a:t>
            </a:r>
            <a:r>
              <a:rPr lang="en-GB" sz="1300" u="sng" dirty="0">
                <a:hlinkClick r:id="rId4"/>
              </a:rPr>
              <a:t>://linkeddatabook.com/editions/1.0</a:t>
            </a:r>
            <a:r>
              <a:rPr lang="en-GB" sz="1300" u="sng" dirty="0" smtClean="0">
                <a:hlinkClick r:id="rId4"/>
              </a:rPr>
              <a:t>/</a:t>
            </a:r>
            <a:r>
              <a:rPr lang="en-GB" sz="1300" u="sng" dirty="0" smtClean="0"/>
              <a:t/>
            </a:r>
            <a:br>
              <a:rPr lang="en-GB" sz="1300" u="sng" dirty="0" smtClean="0"/>
            </a:br>
            <a:r>
              <a:rPr lang="en-GB" sz="1300" u="sng" dirty="0" smtClean="0"/>
              <a:t/>
            </a:r>
            <a:br>
              <a:rPr lang="en-GB" sz="1300" u="sng" dirty="0" smtClean="0"/>
            </a:br>
            <a:r>
              <a:rPr lang="en-GB" sz="1300" b="1" dirty="0" smtClean="0">
                <a:solidFill>
                  <a:srgbClr val="002060"/>
                </a:solidFill>
              </a:rPr>
              <a:t>Semantic Web standards</a:t>
            </a:r>
            <a:r>
              <a:rPr lang="en-GB" sz="1300" b="1" dirty="0">
                <a:solidFill>
                  <a:srgbClr val="002060"/>
                </a:solidFill>
              </a:rPr>
              <a:t/>
            </a:r>
            <a:br>
              <a:rPr lang="en-GB" sz="1300" b="1" dirty="0">
                <a:solidFill>
                  <a:srgbClr val="002060"/>
                </a:solidFill>
              </a:rPr>
            </a:br>
            <a:r>
              <a:rPr lang="en-GB" sz="1300" u="sng" dirty="0">
                <a:hlinkClick r:id="rId5"/>
              </a:rPr>
              <a:t>http://www.w3.org/standards/semanticweb/data.html</a:t>
            </a:r>
            <a:r>
              <a:rPr lang="en-GB" sz="1300" dirty="0"/>
              <a:t> </a:t>
            </a:r>
            <a:r>
              <a:rPr lang="en-GB" sz="1300" dirty="0" smtClean="0"/>
              <a:t/>
            </a:r>
            <a:br>
              <a:rPr lang="en-GB" sz="1300" dirty="0" smtClean="0"/>
            </a:br>
            <a:r>
              <a:rPr lang="en-GB" sz="1300" dirty="0"/>
              <a:t/>
            </a:r>
            <a:br>
              <a:rPr lang="en-GB" sz="1300" dirty="0"/>
            </a:br>
            <a:r>
              <a:rPr lang="en-GB" sz="1300" b="1" dirty="0">
                <a:solidFill>
                  <a:srgbClr val="002060"/>
                </a:solidFill>
              </a:rPr>
              <a:t>RDF</a:t>
            </a:r>
            <a:r>
              <a:rPr lang="en-GB" sz="1300" b="1" dirty="0"/>
              <a:t> </a:t>
            </a:r>
            <a:r>
              <a:rPr lang="en-GB" sz="1300" b="1" dirty="0">
                <a:solidFill>
                  <a:srgbClr val="002060"/>
                </a:solidFill>
              </a:rPr>
              <a:t>1.1</a:t>
            </a:r>
            <a:r>
              <a:rPr lang="en-GB" sz="1300" b="1" dirty="0"/>
              <a:t> </a:t>
            </a:r>
            <a:r>
              <a:rPr lang="en-GB" sz="1300" b="1" dirty="0">
                <a:solidFill>
                  <a:srgbClr val="002060"/>
                </a:solidFill>
              </a:rPr>
              <a:t>Primer</a:t>
            </a:r>
            <a:r>
              <a:rPr lang="en-GB" sz="1300" b="1" dirty="0"/>
              <a:t/>
            </a:r>
            <a:br>
              <a:rPr lang="en-GB" sz="1300" b="1" dirty="0"/>
            </a:br>
            <a:r>
              <a:rPr lang="en-GB" sz="1300" u="sng" dirty="0">
                <a:solidFill>
                  <a:srgbClr val="00B0F0"/>
                </a:solidFill>
              </a:rPr>
              <a:t>https</a:t>
            </a:r>
            <a:r>
              <a:rPr lang="en-GB" sz="1300" dirty="0">
                <a:solidFill>
                  <a:srgbClr val="00B0F0"/>
                </a:solidFill>
              </a:rPr>
              <a:t>://</a:t>
            </a:r>
            <a:r>
              <a:rPr lang="en-GB" sz="1300" u="sng" dirty="0">
                <a:solidFill>
                  <a:srgbClr val="00B0F0"/>
                </a:solidFill>
              </a:rPr>
              <a:t>www.w3.org/TR/rdf11-primer</a:t>
            </a:r>
            <a:r>
              <a:rPr lang="en-GB" sz="1300" dirty="0" smtClean="0">
                <a:solidFill>
                  <a:srgbClr val="00B0F0"/>
                </a:solidFill>
              </a:rPr>
              <a:t>/</a:t>
            </a:r>
            <a:br>
              <a:rPr lang="en-GB" sz="1300" dirty="0" smtClean="0">
                <a:solidFill>
                  <a:srgbClr val="00B0F0"/>
                </a:solidFill>
              </a:rPr>
            </a:br>
            <a:r>
              <a:rPr lang="en-GB" sz="1300" dirty="0">
                <a:solidFill>
                  <a:srgbClr val="00B0F0"/>
                </a:solidFill>
              </a:rPr>
              <a:t/>
            </a:r>
            <a:br>
              <a:rPr lang="en-GB" sz="1300" dirty="0">
                <a:solidFill>
                  <a:srgbClr val="00B0F0"/>
                </a:solidFill>
              </a:rPr>
            </a:br>
            <a:r>
              <a:rPr lang="en-GB" altLang="en-US" sz="1300" b="1" dirty="0">
                <a:solidFill>
                  <a:srgbClr val="002060"/>
                </a:solidFill>
              </a:rPr>
              <a:t>LD4PE</a:t>
            </a:r>
            <a:r>
              <a:rPr lang="en-GB" altLang="en-US" sz="13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300" b="1" dirty="0">
                <a:solidFill>
                  <a:srgbClr val="002060"/>
                </a:solidFill>
              </a:rPr>
              <a:t>Linked</a:t>
            </a:r>
            <a:r>
              <a:rPr lang="en-GB" altLang="en-US" sz="13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300" b="1" dirty="0">
                <a:solidFill>
                  <a:srgbClr val="002060"/>
                </a:solidFill>
              </a:rPr>
              <a:t>Data</a:t>
            </a:r>
            <a:r>
              <a:rPr lang="en-GB" altLang="en-US" sz="13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300" b="1" dirty="0">
                <a:solidFill>
                  <a:srgbClr val="002060"/>
                </a:solidFill>
              </a:rPr>
              <a:t>Exploratorium (A Work in Progress)</a:t>
            </a:r>
            <a:r>
              <a:rPr lang="en-GB" altLang="en-US" sz="1300" dirty="0">
                <a:solidFill>
                  <a:srgbClr val="002060"/>
                </a:solidFill>
              </a:rPr>
              <a:t/>
            </a:r>
            <a:br>
              <a:rPr lang="en-GB" altLang="en-US" sz="1300" dirty="0">
                <a:solidFill>
                  <a:srgbClr val="002060"/>
                </a:solidFill>
              </a:rPr>
            </a:br>
            <a:r>
              <a:rPr lang="en-GB" altLang="en-US" sz="1300" u="sng" dirty="0">
                <a:solidFill>
                  <a:srgbClr val="00B0F0"/>
                </a:solidFill>
              </a:rPr>
              <a:t>http</a:t>
            </a:r>
            <a:r>
              <a:rPr lang="en-GB" altLang="en-US" sz="1300" dirty="0">
                <a:solidFill>
                  <a:srgbClr val="00B0F0"/>
                </a:solidFill>
              </a:rPr>
              <a:t>://</a:t>
            </a:r>
            <a:r>
              <a:rPr lang="en-GB" altLang="en-US" sz="1300" u="sng" dirty="0">
                <a:solidFill>
                  <a:srgbClr val="00B0F0"/>
                </a:solidFill>
              </a:rPr>
              <a:t>explore.dublincore.net/linked-data-learning-resources</a:t>
            </a:r>
            <a:r>
              <a:rPr lang="en-GB" altLang="en-US" sz="1300" dirty="0">
                <a:solidFill>
                  <a:srgbClr val="00B0F0"/>
                </a:solidFill>
              </a:rPr>
              <a:t>/</a:t>
            </a:r>
            <a:br>
              <a:rPr lang="en-GB" altLang="en-US" sz="1300" dirty="0">
                <a:solidFill>
                  <a:srgbClr val="00B0F0"/>
                </a:solidFill>
              </a:rPr>
            </a:br>
            <a:r>
              <a:rPr lang="en-GB" altLang="en-US" sz="2000" dirty="0" smtClean="0">
                <a:solidFill>
                  <a:srgbClr val="00B0F0"/>
                </a:solidFill>
              </a:rPr>
              <a:t/>
            </a:r>
            <a:br>
              <a:rPr lang="en-GB" altLang="en-US" sz="2000" dirty="0" smtClean="0">
                <a:solidFill>
                  <a:srgbClr val="00B0F0"/>
                </a:solidFill>
              </a:rPr>
            </a:br>
            <a:r>
              <a:rPr lang="en-GB" altLang="en-US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BNB</a:t>
            </a:r>
            <a:r>
              <a:rPr lang="en-GB" altLang="en-US" sz="13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GB" altLang="en-US" sz="13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GB" altLang="en-US" sz="1300" dirty="0" smtClean="0">
                <a:solidFill>
                  <a:srgbClr val="00B0F0"/>
                </a:solidFill>
              </a:rPr>
              <a:t/>
            </a:r>
            <a:br>
              <a:rPr lang="en-GB" altLang="en-US" sz="1300" dirty="0" smtClean="0">
                <a:solidFill>
                  <a:srgbClr val="00B0F0"/>
                </a:solidFill>
              </a:rPr>
            </a:br>
            <a:r>
              <a:rPr lang="en-GB" sz="1300" b="1" dirty="0" smtClean="0">
                <a:solidFill>
                  <a:srgbClr val="002060"/>
                </a:solidFill>
              </a:rPr>
              <a:t>Data.gov.uk</a:t>
            </a:r>
            <a:r>
              <a:rPr lang="en-GB" sz="1300" dirty="0" smtClean="0">
                <a:solidFill>
                  <a:srgbClr val="002060"/>
                </a:solidFill>
              </a:rPr>
              <a:t> </a:t>
            </a:r>
            <a:r>
              <a:rPr lang="en-GB" sz="1300" dirty="0" smtClean="0"/>
              <a:t/>
            </a:r>
            <a:br>
              <a:rPr lang="en-GB" sz="1300" dirty="0" smtClean="0"/>
            </a:br>
            <a:r>
              <a:rPr lang="en-GB" sz="1300" u="sng" dirty="0">
                <a:solidFill>
                  <a:srgbClr val="00B0F0"/>
                </a:solidFill>
                <a:hlinkClick r:id="rId6"/>
              </a:rPr>
              <a:t>https://data.gov.uk/dataset/the-linked-open-british-national-bibliography</a:t>
            </a:r>
            <a:r>
              <a:rPr lang="en-GB" sz="1300" dirty="0">
                <a:solidFill>
                  <a:srgbClr val="00B0F0"/>
                </a:solidFill>
              </a:rPr>
              <a:t> </a:t>
            </a:r>
            <a:r>
              <a:rPr lang="en-GB" sz="1300" dirty="0" smtClean="0">
                <a:solidFill>
                  <a:srgbClr val="00B0F0"/>
                </a:solidFill>
              </a:rPr>
              <a:t/>
            </a:r>
            <a:br>
              <a:rPr lang="en-GB" sz="1300" dirty="0" smtClean="0">
                <a:solidFill>
                  <a:srgbClr val="00B0F0"/>
                </a:solidFill>
              </a:rPr>
            </a:br>
            <a:r>
              <a:rPr lang="en-GB" sz="1300" dirty="0" smtClean="0"/>
              <a:t/>
            </a:r>
            <a:br>
              <a:rPr lang="en-GB" sz="1300" dirty="0" smtClean="0"/>
            </a:br>
            <a:r>
              <a:rPr lang="en-GB" sz="1300" b="1" dirty="0" smtClean="0">
                <a:solidFill>
                  <a:srgbClr val="002060"/>
                </a:solidFill>
              </a:rPr>
              <a:t>Papers:</a:t>
            </a:r>
            <a:r>
              <a:rPr lang="en-GB" sz="1300" b="1" dirty="0"/>
              <a:t/>
            </a:r>
            <a:br>
              <a:rPr lang="en-GB" sz="1300" b="1" dirty="0"/>
            </a:br>
            <a:r>
              <a:rPr lang="en-GB" sz="1300" u="sng" dirty="0">
                <a:solidFill>
                  <a:srgbClr val="00B0F0"/>
                </a:solidFill>
                <a:hlinkClick r:id="rId7"/>
              </a:rPr>
              <a:t>http://</a:t>
            </a:r>
            <a:r>
              <a:rPr lang="en-GB" sz="1300" u="sng" dirty="0" smtClean="0">
                <a:solidFill>
                  <a:srgbClr val="00B0F0"/>
                </a:solidFill>
                <a:hlinkClick r:id="rId7"/>
              </a:rPr>
              <a:t>www.bl.uk/bibliographic/pdfs/publishing_bnb_as_lod.pdf</a:t>
            </a:r>
            <a:r>
              <a:rPr lang="en-GB" sz="1300" u="sng" dirty="0" smtClean="0">
                <a:solidFill>
                  <a:srgbClr val="00B0F0"/>
                </a:solidFill>
              </a:rPr>
              <a:t/>
            </a:r>
            <a:br>
              <a:rPr lang="en-GB" sz="1300" u="sng" dirty="0" smtClean="0">
                <a:solidFill>
                  <a:srgbClr val="00B0F0"/>
                </a:solidFill>
              </a:rPr>
            </a:br>
            <a:r>
              <a:rPr lang="en-GB" sz="1300" dirty="0">
                <a:solidFill>
                  <a:srgbClr val="00B0F0"/>
                </a:solidFill>
              </a:rPr>
              <a:t/>
            </a:r>
            <a:br>
              <a:rPr lang="en-GB" sz="1300" dirty="0">
                <a:solidFill>
                  <a:srgbClr val="00B0F0"/>
                </a:solidFill>
              </a:rPr>
            </a:br>
            <a:r>
              <a:rPr lang="en-GB" altLang="en-US" sz="1300" u="sng" dirty="0" smtClean="0">
                <a:solidFill>
                  <a:srgbClr val="00B0F0"/>
                </a:solidFill>
              </a:rPr>
              <a:t>http://research.microsoft.com/pubs/193076/Whitepaper%20on%20Linking%20Structured%20Data.pdf</a:t>
            </a:r>
            <a:r>
              <a:rPr lang="en-GB" altLang="en-US" sz="2000" dirty="0" smtClean="0">
                <a:solidFill>
                  <a:srgbClr val="00B0F0"/>
                </a:solidFill>
              </a:rPr>
              <a:t/>
            </a:r>
            <a:br>
              <a:rPr lang="en-GB" altLang="en-US" sz="2000" dirty="0" smtClean="0">
                <a:solidFill>
                  <a:srgbClr val="00B0F0"/>
                </a:solidFill>
              </a:rPr>
            </a:br>
            <a:r>
              <a:rPr lang="en-GB" altLang="en-US" sz="2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en-GB" altLang="en-US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4465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988840"/>
            <a:ext cx="5256584" cy="2232248"/>
          </a:xfrm>
        </p:spPr>
        <p:txBody>
          <a:bodyPr>
            <a:noAutofit/>
          </a:bodyPr>
          <a:lstStyle/>
          <a:p>
            <a:pPr algn="ctr"/>
            <a:r>
              <a:rPr lang="en-GB" sz="9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Why?</a:t>
            </a:r>
            <a:endParaRPr lang="en-GB" sz="9600" b="1" dirty="0">
              <a:solidFill>
                <a:schemeClr val="tx2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692696"/>
            <a:ext cx="619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Linked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Open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Library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4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265113" y="4868863"/>
            <a:ext cx="5530850" cy="1368425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altLang="en-US" sz="3600" b="1" dirty="0" smtClean="0">
                <a:solidFill>
                  <a:srgbClr val="002060"/>
                </a:solidFill>
              </a:rPr>
              <a:t/>
            </a:r>
            <a:br>
              <a:rPr lang="en-GB" altLang="en-US" sz="3600" b="1" dirty="0" smtClean="0">
                <a:solidFill>
                  <a:srgbClr val="002060"/>
                </a:solidFill>
              </a:rPr>
            </a:br>
            <a:r>
              <a:rPr lang="en-GB" altLang="en-US" sz="3600" b="1" dirty="0" smtClean="0">
                <a:solidFill>
                  <a:srgbClr val="002060"/>
                </a:solidFill>
              </a:rPr>
              <a:t/>
            </a:r>
            <a:br>
              <a:rPr lang="en-GB" altLang="en-US" sz="3600" b="1" dirty="0" smtClean="0">
                <a:solidFill>
                  <a:srgbClr val="002060"/>
                </a:solidFill>
              </a:rPr>
            </a:br>
            <a:r>
              <a:rPr lang="en-GB" altLang="en-US" sz="31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 More Information Visit…</a:t>
            </a:r>
            <a:r>
              <a:rPr lang="en-GB" altLang="en-US" sz="31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GB" altLang="en-US" sz="31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GB" altLang="en-US" sz="3200" dirty="0">
                <a:solidFill>
                  <a:srgbClr val="002060"/>
                </a:solidFill>
              </a:rPr>
              <a:t/>
            </a:r>
            <a:br>
              <a:rPr lang="en-GB" altLang="en-US" sz="3200" dirty="0">
                <a:solidFill>
                  <a:srgbClr val="002060"/>
                </a:solidFill>
              </a:rPr>
            </a:b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hlinkClick r:id="rId3"/>
              </a:rPr>
              <a:t>http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hlinkClick r:id="rId3"/>
              </a:rPr>
              <a:t>://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hlinkClick r:id="rId3"/>
              </a:rPr>
              <a:t>www.bl.uk/bibliographic/datafree.html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/>
            </a:r>
            <a:br>
              <a:rPr lang="en-GB" altLang="en-US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GB" altLang="en-US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/>
            </a:r>
            <a:br>
              <a:rPr lang="en-GB" altLang="en-US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hlinkClick r:id="rId4"/>
              </a:rPr>
              <a:t>http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hlinkClick r:id="rId4"/>
              </a:rPr>
              <a:t>://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hlinkClick r:id="rId4"/>
              </a:rPr>
              <a:t>bnb.data.bl.uk/faqs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/>
            </a:r>
            <a:br>
              <a:rPr lang="en-GB" altLang="en-US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GB" altLang="en-US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/>
            </a:r>
            <a:br>
              <a:rPr lang="en-GB" altLang="en-US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GB" altLang="en-US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hlinkClick r:id="rId5"/>
              </a:rPr>
              <a:t>http://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hlinkClick r:id="rId5"/>
              </a:rPr>
              <a:t>bnb.data.bl.uk/getting-started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/>
            </a:r>
            <a:br>
              <a:rPr lang="en-GB" altLang="en-US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GB" altLang="en-US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/>
            </a:r>
            <a:br>
              <a:rPr lang="en-GB" altLang="en-US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GB" altLang="en-US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hlinkClick r:id="rId6"/>
              </a:rPr>
              <a:t>http://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hlinkClick r:id="rId6"/>
              </a:rPr>
              <a:t>bnb.data.bl.uk/docs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/>
            </a:r>
            <a:br>
              <a:rPr lang="en-GB" altLang="en-US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GB" altLang="en-US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GB" altLang="en-US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GB" altLang="en-US" sz="2200" b="1" dirty="0" smtClean="0">
                <a:solidFill>
                  <a:srgbClr val="FF0000"/>
                </a:solidFill>
              </a:rPr>
              <a:t/>
            </a:r>
            <a:br>
              <a:rPr lang="en-GB" altLang="en-US" sz="2200" b="1" dirty="0" smtClean="0">
                <a:solidFill>
                  <a:srgbClr val="FF0000"/>
                </a:solidFill>
              </a:rPr>
            </a:br>
            <a:r>
              <a:rPr lang="en-GB" altLang="en-US" sz="2200" b="1" dirty="0" smtClean="0">
                <a:solidFill>
                  <a:srgbClr val="FF0000"/>
                </a:solidFill>
              </a:rPr>
              <a:t/>
            </a:r>
            <a:br>
              <a:rPr lang="en-GB" altLang="en-US" sz="2200" b="1" dirty="0" smtClean="0">
                <a:solidFill>
                  <a:srgbClr val="FF0000"/>
                </a:solidFill>
              </a:rPr>
            </a:br>
            <a:r>
              <a:rPr lang="en-GB" altLang="en-US" sz="2200" b="1" dirty="0">
                <a:solidFill>
                  <a:srgbClr val="FF0000"/>
                </a:solidFill>
              </a:rPr>
              <a:t/>
            </a:r>
            <a:br>
              <a:rPr lang="en-GB" altLang="en-US" sz="2200" b="1" dirty="0">
                <a:solidFill>
                  <a:srgbClr val="FF0000"/>
                </a:solidFill>
              </a:rPr>
            </a:br>
            <a:r>
              <a:rPr lang="en-GB" altLang="en-US" sz="2200" b="1" dirty="0" smtClean="0">
                <a:solidFill>
                  <a:srgbClr val="FF0000"/>
                </a:solidFill>
              </a:rPr>
              <a:t/>
            </a:r>
            <a:br>
              <a:rPr lang="en-GB" altLang="en-US" sz="2200" b="1" dirty="0" smtClean="0">
                <a:solidFill>
                  <a:srgbClr val="FF0000"/>
                </a:solidFill>
              </a:rPr>
            </a:br>
            <a:r>
              <a:rPr lang="en-GB" altLang="en-US" sz="2200" b="1" dirty="0">
                <a:solidFill>
                  <a:srgbClr val="FF0000"/>
                </a:solidFill>
              </a:rPr>
              <a:t/>
            </a:r>
            <a:br>
              <a:rPr lang="en-GB" altLang="en-US" sz="2200" b="1" dirty="0">
                <a:solidFill>
                  <a:srgbClr val="FF0000"/>
                </a:solidFill>
              </a:rPr>
            </a:br>
            <a:r>
              <a:rPr lang="en-GB" altLang="en-US" sz="2200" b="1" dirty="0" smtClean="0">
                <a:solidFill>
                  <a:srgbClr val="FF0000"/>
                </a:solidFill>
              </a:rPr>
              <a:t/>
            </a:r>
            <a:br>
              <a:rPr lang="en-GB" altLang="en-US" sz="2200" b="1" dirty="0" smtClean="0">
                <a:solidFill>
                  <a:srgbClr val="FF0000"/>
                </a:solidFill>
              </a:rPr>
            </a:br>
            <a:r>
              <a:rPr lang="en-GB" altLang="en-US" sz="2200" b="1" dirty="0" smtClean="0">
                <a:solidFill>
                  <a:srgbClr val="FF0000"/>
                </a:solidFill>
              </a:rPr>
              <a:t/>
            </a:r>
            <a:br>
              <a:rPr lang="en-GB" altLang="en-US" sz="2200" b="1" dirty="0" smtClean="0">
                <a:solidFill>
                  <a:srgbClr val="FF0000"/>
                </a:solidFill>
              </a:rPr>
            </a:br>
            <a:r>
              <a:rPr lang="en-GB" altLang="en-US" sz="2200" b="1" dirty="0" smtClean="0">
                <a:solidFill>
                  <a:srgbClr val="FF0000"/>
                </a:solidFill>
              </a:rPr>
              <a:t> </a:t>
            </a:r>
            <a:br>
              <a:rPr lang="en-GB" altLang="en-US" sz="2200" b="1" dirty="0" smtClean="0">
                <a:solidFill>
                  <a:srgbClr val="FF0000"/>
                </a:solidFill>
              </a:rPr>
            </a:br>
            <a:endParaRPr lang="en-GB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265113" y="5084763"/>
            <a:ext cx="590550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>
              <a:defRPr sz="2200">
                <a:solidFill>
                  <a:schemeClr val="tx1"/>
                </a:solidFill>
                <a:latin typeface="Arial" charset="0"/>
              </a:defRPr>
            </a:lvl4pPr>
            <a:lvl5pPr>
              <a:defRPr sz="22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2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2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2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hlinkClick r:id="rId7" tooltip="http://twitter.com/#!/BLMetadata"/>
              </a:rPr>
              <a:t>http://twitter.com/#!/BLMetadata</a:t>
            </a:r>
            <a:endParaRPr lang="en-GB" altLang="en-US" sz="1600" b="1" dirty="0"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/>
            <a:endParaRPr lang="en-GB" altLang="en-US" sz="1600" b="1" dirty="0"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alt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hlinkClick r:id="rId8"/>
              </a:rPr>
              <a:t>metadata@bl.uk</a:t>
            </a:r>
            <a:endParaRPr lang="en-GB" altLang="en-US" sz="1600" b="1" dirty="0"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 eaLnBrk="1" hangingPunct="1">
              <a:lnSpc>
                <a:spcPct val="70000"/>
              </a:lnSpc>
              <a:spcBef>
                <a:spcPct val="60000"/>
              </a:spcBef>
              <a:buFont typeface="Arial" charset="0"/>
              <a:buNone/>
            </a:pPr>
            <a:r>
              <a:rPr lang="en-GB" alt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hlinkClick r:id="rId3" tooltip="http://www.bl.uk/bibliographic/datafree.html"/>
              </a:rPr>
              <a:t>http://www.bl.uk/bibliographic/datafree.html</a:t>
            </a:r>
            <a:endParaRPr lang="en-GB" altLang="en-US" sz="1600" i="1" dirty="0"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/>
            <a:endParaRPr lang="en-GB" altLang="en-US" sz="1800" dirty="0"/>
          </a:p>
          <a:p>
            <a:endParaRPr lang="en-GB" altLang="en-US" sz="1800" b="1" dirty="0"/>
          </a:p>
          <a:p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7246875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988840"/>
            <a:ext cx="5832648" cy="2304256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Questions?</a:t>
            </a:r>
            <a:endParaRPr lang="en-GB" sz="7200" b="1" dirty="0">
              <a:solidFill>
                <a:schemeClr val="tx2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9" y="980728"/>
            <a:ext cx="55446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Linked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Library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44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050" cy="1268413"/>
          </a:xfrm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Why Linked </a:t>
            </a:r>
            <a:r>
              <a:rPr lang="en-GB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Library Data?</a:t>
            </a:r>
            <a:r>
              <a:rPr lang="en-GB" altLang="en-US" dirty="0">
                <a:solidFill>
                  <a:srgbClr val="002060"/>
                </a:solidFill>
              </a:rPr>
              <a:t/>
            </a:r>
            <a:br>
              <a:rPr lang="en-GB" altLang="en-US" dirty="0">
                <a:solidFill>
                  <a:srgbClr val="002060"/>
                </a:solidFill>
              </a:rPr>
            </a:br>
            <a:endParaRPr lang="en-GB" sz="2400" dirty="0" smtClean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107504" y="1340768"/>
            <a:ext cx="4824536" cy="489654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altLang="en-US" b="1" dirty="0">
                <a:solidFill>
                  <a:srgbClr val="002060"/>
                </a:solidFill>
              </a:rPr>
              <a:t>Concept of open &amp; connected information </a:t>
            </a:r>
            <a:r>
              <a:rPr lang="en-GB" altLang="en-US" sz="1600" dirty="0">
                <a:solidFill>
                  <a:srgbClr val="002060"/>
                </a:solidFill>
              </a:rPr>
              <a:t>-</a:t>
            </a:r>
            <a:r>
              <a:rPr lang="en-GB" altLang="en-US" sz="1600" b="1" dirty="0">
                <a:solidFill>
                  <a:srgbClr val="002060"/>
                </a:solidFill>
              </a:rPr>
              <a:t> </a:t>
            </a:r>
            <a:r>
              <a:rPr lang="en-GB" altLang="en-US" sz="1800" i="1" dirty="0">
                <a:solidFill>
                  <a:srgbClr val="002060"/>
                </a:solidFill>
              </a:rPr>
              <a:t>fits well with libraries</a:t>
            </a:r>
          </a:p>
          <a:p>
            <a:pPr>
              <a:buClr>
                <a:srgbClr val="FF0000"/>
              </a:buClr>
            </a:pPr>
            <a:r>
              <a:rPr lang="en-GB" altLang="en-US" b="1" dirty="0">
                <a:solidFill>
                  <a:srgbClr val="002060"/>
                </a:solidFill>
              </a:rPr>
              <a:t>Participation</a:t>
            </a:r>
            <a:r>
              <a:rPr lang="en-GB" altLang="en-US" sz="2000" b="1" dirty="0">
                <a:solidFill>
                  <a:srgbClr val="002060"/>
                </a:solidFill>
              </a:rPr>
              <a:t> </a:t>
            </a:r>
            <a:r>
              <a:rPr lang="en-GB" altLang="en-US" b="1" dirty="0">
                <a:solidFill>
                  <a:srgbClr val="002060"/>
                </a:solidFill>
              </a:rPr>
              <a:t>in the new landscape</a:t>
            </a:r>
            <a:r>
              <a:rPr lang="en-GB" altLang="en-US" sz="2000" b="1" dirty="0">
                <a:solidFill>
                  <a:srgbClr val="002060"/>
                </a:solidFill>
              </a:rPr>
              <a:t> </a:t>
            </a:r>
            <a:r>
              <a:rPr lang="en-GB" altLang="en-US" sz="1800" dirty="0">
                <a:solidFill>
                  <a:srgbClr val="002060"/>
                </a:solidFill>
              </a:rPr>
              <a:t>– </a:t>
            </a:r>
            <a:r>
              <a:rPr lang="en-GB" altLang="en-US" sz="1800" i="1" dirty="0">
                <a:solidFill>
                  <a:srgbClr val="002060"/>
                </a:solidFill>
              </a:rPr>
              <a:t>improves access to knowledge &amp; culture</a:t>
            </a:r>
          </a:p>
          <a:p>
            <a:pPr>
              <a:buClr>
                <a:srgbClr val="FF0000"/>
              </a:buClr>
            </a:pPr>
            <a:r>
              <a:rPr lang="en-GB" altLang="en-US" b="1" dirty="0">
                <a:solidFill>
                  <a:srgbClr val="002060"/>
                </a:solidFill>
                <a:sym typeface="Wingdings" pitchFamily="2" charset="2"/>
              </a:rPr>
              <a:t>The promise of a reusable global data pool </a:t>
            </a:r>
            <a:r>
              <a:rPr lang="en-GB" altLang="en-US" sz="1800" dirty="0">
                <a:solidFill>
                  <a:srgbClr val="002060"/>
                </a:solidFill>
                <a:sym typeface="Wingdings" pitchFamily="2" charset="2"/>
              </a:rPr>
              <a:t>– </a:t>
            </a:r>
            <a:r>
              <a:rPr lang="en-GB" altLang="en-US" sz="1800" i="1" dirty="0">
                <a:solidFill>
                  <a:srgbClr val="002060"/>
                </a:solidFill>
                <a:sym typeface="Wingdings" pitchFamily="2" charset="2"/>
              </a:rPr>
              <a:t>should enable libraries to add unique value</a:t>
            </a:r>
            <a:endParaRPr lang="en-GB" altLang="en-US" sz="1800" i="1" dirty="0">
              <a:solidFill>
                <a:srgbClr val="002060"/>
              </a:solidFill>
            </a:endParaRPr>
          </a:p>
        </p:txBody>
      </p:sp>
      <p:pic>
        <p:nvPicPr>
          <p:cNvPr id="2765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4" y="1556792"/>
            <a:ext cx="3959225" cy="4320133"/>
          </a:xfrm>
          <a:noFill/>
        </p:spPr>
      </p:pic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5003800" y="5732463"/>
            <a:ext cx="403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solidFill>
                  <a:schemeClr val="folHlink"/>
                </a:solidFill>
              </a:rPr>
              <a:t> </a:t>
            </a:r>
            <a:r>
              <a:rPr lang="en-GB"/>
              <a:t>See: </a:t>
            </a:r>
            <a:r>
              <a:rPr lang="en-GB">
                <a:hlinkClick r:id="rId4" tooltip="http://vimeo.com/36752317"/>
              </a:rPr>
              <a:t>http://vimeo.com/36752317</a:t>
            </a:r>
            <a:r>
              <a:rPr lang="en-GB">
                <a:solidFill>
                  <a:schemeClr val="bg1"/>
                </a:solidFill>
              </a:rPr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55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3175" cy="1196975"/>
          </a:xfrm>
        </p:spPr>
        <p:txBody>
          <a:bodyPr/>
          <a:lstStyle/>
          <a:p>
            <a:pPr algn="ctr"/>
            <a:r>
              <a:rPr lang="en-GB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Potential </a:t>
            </a:r>
            <a:r>
              <a:rPr lang="en-GB" alt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 Practical Library </a:t>
            </a:r>
            <a:r>
              <a:rPr lang="en-GB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  <a:br>
              <a:rPr lang="en-GB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altLang="en-US" sz="1800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0728"/>
            <a:ext cx="4788024" cy="5877272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altLang="en-US" b="1" dirty="0" smtClean="0">
                <a:solidFill>
                  <a:srgbClr val="002060"/>
                </a:solidFill>
              </a:rPr>
              <a:t>Cost effective way to make deep data visible to search engines</a:t>
            </a:r>
            <a:endParaRPr lang="en-GB" altLang="en-US" sz="1800" i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GB" altLang="en-US" b="1" dirty="0" smtClean="0">
                <a:solidFill>
                  <a:srgbClr val="002060"/>
                </a:solidFill>
              </a:rPr>
              <a:t>Valuable option for integrating disparate data</a:t>
            </a:r>
            <a:endParaRPr lang="en-GB" altLang="en-US" sz="1800" i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GB" altLang="en-US" b="1" dirty="0" smtClean="0">
                <a:solidFill>
                  <a:srgbClr val="002060"/>
                </a:solidFill>
                <a:sym typeface="Wingdings" pitchFamily="2" charset="2"/>
              </a:rPr>
              <a:t>Useful for powering third party apps, web services &amp; visualisations</a:t>
            </a:r>
          </a:p>
          <a:p>
            <a:pPr>
              <a:buClr>
                <a:srgbClr val="FF0000"/>
              </a:buClr>
            </a:pPr>
            <a:r>
              <a:rPr lang="en-GB" altLang="en-US" b="1" dirty="0">
                <a:solidFill>
                  <a:srgbClr val="002060"/>
                </a:solidFill>
              </a:rPr>
              <a:t>Better return on investment </a:t>
            </a:r>
            <a:r>
              <a:rPr lang="en-GB" altLang="en-US" b="1" dirty="0" smtClean="0">
                <a:solidFill>
                  <a:srgbClr val="002060"/>
                </a:solidFill>
              </a:rPr>
              <a:t>via flexibility of store</a:t>
            </a:r>
            <a:endParaRPr lang="en-GB" altLang="en-US" b="1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n-GB" altLang="en-US" sz="1800" i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n-US" altLang="en-US" sz="1800" i="1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427984" cy="506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70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18462" cy="647700"/>
          </a:xfrm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Potential </a:t>
            </a:r>
            <a:r>
              <a:rPr lang="en-GB" alt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User Benefits</a:t>
            </a:r>
            <a:endParaRPr lang="en-GB" altLang="en-US" b="1" dirty="0" smtClean="0">
              <a:solidFill>
                <a:srgbClr val="002060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0" y="1203325"/>
            <a:ext cx="4859338" cy="4962526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GB" sz="2000" b="1" dirty="0">
                <a:solidFill>
                  <a:srgbClr val="002060"/>
                </a:solidFill>
              </a:rPr>
              <a:t>Offers the ability to ask new types of question</a:t>
            </a:r>
          </a:p>
          <a:p>
            <a:pPr>
              <a:buClr>
                <a:srgbClr val="C00000"/>
              </a:buClr>
            </a:pPr>
            <a:r>
              <a:rPr lang="en-GB" sz="2000" b="1" dirty="0">
                <a:solidFill>
                  <a:srgbClr val="002060"/>
                </a:solidFill>
              </a:rPr>
              <a:t>Enables us to see </a:t>
            </a:r>
            <a:r>
              <a:rPr lang="en-GB" sz="2000" b="1" dirty="0" smtClean="0">
                <a:solidFill>
                  <a:srgbClr val="002060"/>
                </a:solidFill>
              </a:rPr>
              <a:t>new connections </a:t>
            </a:r>
            <a:r>
              <a:rPr lang="en-GB" sz="2000" b="1" dirty="0">
                <a:solidFill>
                  <a:srgbClr val="002060"/>
                </a:solidFill>
              </a:rPr>
              <a:t>in previously </a:t>
            </a:r>
            <a:r>
              <a:rPr lang="en-GB" sz="2000" b="1" dirty="0" smtClean="0">
                <a:solidFill>
                  <a:srgbClr val="002060"/>
                </a:solidFill>
              </a:rPr>
              <a:t>disconnected data</a:t>
            </a:r>
            <a:endParaRPr lang="en-GB" sz="2000" b="1" dirty="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</a:pPr>
            <a:r>
              <a:rPr lang="en-GB" sz="2000" b="1" dirty="0" smtClean="0">
                <a:solidFill>
                  <a:srgbClr val="002060"/>
                </a:solidFill>
              </a:rPr>
              <a:t>Offers </a:t>
            </a:r>
            <a:r>
              <a:rPr lang="en-GB" sz="2000" b="1" dirty="0">
                <a:solidFill>
                  <a:srgbClr val="002060"/>
                </a:solidFill>
              </a:rPr>
              <a:t>new research possibilities to generate new knowledge</a:t>
            </a:r>
          </a:p>
          <a:p>
            <a:pPr>
              <a:buClr>
                <a:srgbClr val="C00000"/>
              </a:buClr>
            </a:pPr>
            <a:r>
              <a:rPr lang="en-GB" sz="2000" b="1" dirty="0">
                <a:solidFill>
                  <a:srgbClr val="002060"/>
                </a:solidFill>
              </a:rPr>
              <a:t>Supports the creation &amp; </a:t>
            </a:r>
            <a:r>
              <a:rPr lang="en-GB" sz="2000" b="1" dirty="0" err="1">
                <a:solidFill>
                  <a:srgbClr val="002060"/>
                </a:solidFill>
              </a:rPr>
              <a:t>curation</a:t>
            </a:r>
            <a:r>
              <a:rPr lang="en-GB" sz="2000" b="1" dirty="0">
                <a:solidFill>
                  <a:srgbClr val="002060"/>
                </a:solidFill>
              </a:rPr>
              <a:t> of </a:t>
            </a:r>
            <a:r>
              <a:rPr lang="en-GB" sz="2000" b="1" dirty="0" smtClean="0">
                <a:solidFill>
                  <a:srgbClr val="002060"/>
                </a:solidFill>
              </a:rPr>
              <a:t>virtual / distributed global </a:t>
            </a:r>
            <a:r>
              <a:rPr lang="en-GB" sz="2000" b="1" dirty="0">
                <a:solidFill>
                  <a:srgbClr val="002060"/>
                </a:solidFill>
              </a:rPr>
              <a:t>collections </a:t>
            </a:r>
          </a:p>
          <a:p>
            <a:pPr eaLnBrk="1" hangingPunct="1"/>
            <a:endParaRPr lang="en-GB" alt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875"/>
            <a:ext cx="4032448" cy="47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859338" y="836613"/>
            <a:ext cx="3457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18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4859338" y="6400800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18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bg1"/>
                </a:solidFill>
              </a:rPr>
              <a:t>“Linking Open Data cloud diagram, by Richard Cyganiak and Anja Jentzsch. http://lod-cloud.net/”</a:t>
            </a:r>
          </a:p>
        </p:txBody>
      </p:sp>
      <p:pic>
        <p:nvPicPr>
          <p:cNvPr id="43015" name="Picture 9" descr="88x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308725"/>
            <a:ext cx="1079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55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/>
            <a:r>
              <a:rPr lang="en-GB" alt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Pros &amp; Cons?</a:t>
            </a:r>
            <a:endParaRPr lang="en-GB" sz="2400" b="1" dirty="0" smtClean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79512" y="1196752"/>
            <a:ext cx="4392488" cy="5400898"/>
          </a:xfrm>
        </p:spPr>
        <p:txBody>
          <a:bodyPr tIns="45720"/>
          <a:lstStyle/>
          <a:p>
            <a:pPr marL="0" indent="0" eaLnBrk="1" hangingPunct="1">
              <a:buFont typeface="Arial" charset="0"/>
              <a:buNone/>
            </a:pPr>
            <a:r>
              <a:rPr lang="en-GB" b="1" dirty="0" smtClean="0">
                <a:solidFill>
                  <a:srgbClr val="002060"/>
                </a:solidFill>
              </a:rPr>
              <a:t>Advantages: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Flexibility 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Search </a:t>
            </a:r>
            <a:r>
              <a:rPr lang="en-GB" sz="2000" dirty="0" smtClean="0">
                <a:solidFill>
                  <a:srgbClr val="002060"/>
                </a:solidFill>
              </a:rPr>
              <a:t>engine exposure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Fresh </a:t>
            </a:r>
            <a:r>
              <a:rPr lang="en-GB" sz="2000" dirty="0" smtClean="0">
                <a:solidFill>
                  <a:srgbClr val="002060"/>
                </a:solidFill>
              </a:rPr>
              <a:t>approach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000" dirty="0" err="1">
                <a:solidFill>
                  <a:srgbClr val="002060"/>
                </a:solidFill>
              </a:rPr>
              <a:t>Inferencing</a:t>
            </a:r>
            <a:endParaRPr lang="en-GB" sz="2000" dirty="0">
              <a:solidFill>
                <a:srgbClr val="00206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GB" sz="8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GB" b="1" dirty="0" smtClean="0">
                <a:solidFill>
                  <a:srgbClr val="002060"/>
                </a:solidFill>
              </a:rPr>
              <a:t>Issues:</a:t>
            </a:r>
          </a:p>
          <a:p>
            <a:pPr lvl="1" eaLnBrk="1" hangingPunct="1">
              <a:buClr>
                <a:srgbClr val="C00000"/>
              </a:buClr>
              <a:buFontTx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Trust?</a:t>
            </a:r>
          </a:p>
          <a:p>
            <a:pPr lvl="1" eaLnBrk="1" hangingPunct="1">
              <a:buClr>
                <a:srgbClr val="C00000"/>
              </a:buClr>
              <a:buFontTx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Privacy?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buClr>
                <a:srgbClr val="C00000"/>
              </a:buClr>
              <a:buFontTx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Persistence?</a:t>
            </a:r>
          </a:p>
          <a:p>
            <a:pPr lvl="1" eaLnBrk="1" hangingPunct="1">
              <a:buClr>
                <a:srgbClr val="C00000"/>
              </a:buClr>
              <a:buFontTx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Learning curve?</a:t>
            </a:r>
          </a:p>
          <a:p>
            <a:pPr marL="457200" lvl="1" indent="0" eaLnBrk="1" hangingPunct="1">
              <a:buClr>
                <a:srgbClr val="C00000"/>
              </a:buClr>
              <a:buNone/>
            </a:pPr>
            <a:r>
              <a:rPr lang="en-GB" sz="800" dirty="0" smtClean="0">
                <a:solidFill>
                  <a:srgbClr val="002060"/>
                </a:solidFill>
              </a:rPr>
              <a:t>   </a:t>
            </a:r>
          </a:p>
          <a:p>
            <a:pPr marL="457200" lvl="1" indent="0" algn="r" eaLnBrk="1" hangingPunct="1">
              <a:buClr>
                <a:srgbClr val="C00000"/>
              </a:buClr>
              <a:buNone/>
            </a:pPr>
            <a:r>
              <a:rPr lang="en-GB" sz="2000" b="1" dirty="0" smtClean="0">
                <a:solidFill>
                  <a:srgbClr val="002060"/>
                </a:solidFill>
              </a:rPr>
              <a:t>A work in progress…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7776"/>
            <a:ext cx="444156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2188"/>
            <a:ext cx="447489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747" y="3582763"/>
            <a:ext cx="1920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96" y="1556792"/>
            <a:ext cx="1337568" cy="126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47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7" y="1988840"/>
            <a:ext cx="5544616" cy="2376264"/>
          </a:xfrm>
        </p:spPr>
        <p:txBody>
          <a:bodyPr>
            <a:noAutofit/>
          </a:bodyPr>
          <a:lstStyle/>
          <a:p>
            <a:pPr algn="ctr"/>
            <a:r>
              <a:rPr lang="en-GB" sz="9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What?</a:t>
            </a:r>
            <a:endParaRPr lang="en-GB" sz="9600" b="1" dirty="0">
              <a:solidFill>
                <a:schemeClr val="tx2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69269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Linked</a:t>
            </a:r>
            <a:r>
              <a:rPr lang="en-GB" sz="3200" b="1" dirty="0" smtClean="0">
                <a:solidFill>
                  <a:srgbClr val="002060"/>
                </a:solidFill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Open</a:t>
            </a:r>
            <a:r>
              <a:rPr lang="en-GB" sz="3200" b="1" dirty="0" smtClean="0">
                <a:solidFill>
                  <a:srgbClr val="002060"/>
                </a:solidFill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Library</a:t>
            </a:r>
            <a:r>
              <a:rPr lang="en-GB" sz="3200" b="1" dirty="0" smtClean="0">
                <a:solidFill>
                  <a:srgbClr val="002060"/>
                </a:solidFill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4406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712968" cy="903560"/>
          </a:xfrm>
        </p:spPr>
        <p:txBody>
          <a:bodyPr anchor="ctr"/>
          <a:lstStyle/>
          <a:p>
            <a:pPr algn="ctr" eaLnBrk="1" hangingPunct="1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Linked</a:t>
            </a:r>
            <a:r>
              <a:rPr lang="en-GB" b="1" dirty="0" smtClean="0">
                <a:solidFill>
                  <a:srgbClr val="002060"/>
                </a:solidFill>
              </a:rPr>
              <a:t> / </a:t>
            </a:r>
            <a:r>
              <a:rPr lang="en-GB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</a:t>
            </a:r>
            <a:r>
              <a:rPr lang="en-GB" b="1" dirty="0" smtClean="0">
                <a:solidFill>
                  <a:srgbClr val="002060"/>
                </a:solidFill>
              </a:rPr>
              <a:t>? </a:t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sz="2800" b="1" dirty="0" smtClean="0">
                <a:solidFill>
                  <a:srgbClr val="002060"/>
                </a:solidFill>
              </a:rPr>
              <a:t/>
            </a:r>
            <a:br>
              <a:rPr lang="en-GB" sz="2800" b="1" dirty="0" smtClean="0">
                <a:solidFill>
                  <a:srgbClr val="002060"/>
                </a:solidFill>
              </a:rPr>
            </a:br>
            <a:endParaRPr lang="en-GB" sz="2800" b="1" dirty="0" smtClean="0">
              <a:solidFill>
                <a:srgbClr val="002060"/>
              </a:solidFill>
            </a:endParaRP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1268760"/>
            <a:ext cx="4464496" cy="4896544"/>
          </a:xfrm>
        </p:spPr>
        <p:txBody>
          <a:bodyPr tIns="45720"/>
          <a:lstStyle/>
          <a:p>
            <a:pPr eaLnBrk="1" hangingPunct="1">
              <a:buClr>
                <a:srgbClr val="FF0000"/>
              </a:buClr>
              <a:defRPr/>
            </a:pPr>
            <a:r>
              <a:rPr lang="en-GB" b="1" dirty="0" smtClean="0">
                <a:solidFill>
                  <a:srgbClr val="002060"/>
                </a:solidFill>
              </a:rPr>
              <a:t>Open Data </a:t>
            </a:r>
            <a:r>
              <a:rPr lang="en-GB" sz="1800" b="1" dirty="0" smtClean="0">
                <a:solidFill>
                  <a:srgbClr val="002060"/>
                </a:solidFill>
              </a:rPr>
              <a:t>– </a:t>
            </a:r>
            <a:r>
              <a:rPr lang="en-GB" sz="2000" dirty="0" smtClean="0">
                <a:solidFill>
                  <a:srgbClr val="002060"/>
                </a:solidFill>
              </a:rPr>
              <a:t>can exist </a:t>
            </a:r>
            <a:r>
              <a:rPr lang="en-GB" sz="2000" u="sng" dirty="0" smtClean="0">
                <a:solidFill>
                  <a:srgbClr val="002060"/>
                </a:solidFill>
              </a:rPr>
              <a:t>without</a:t>
            </a:r>
            <a:r>
              <a:rPr lang="en-GB" sz="2000" dirty="0" smtClean="0">
                <a:solidFill>
                  <a:srgbClr val="002060"/>
                </a:solidFill>
              </a:rPr>
              <a:t> linking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GB" b="1" dirty="0" smtClean="0">
                <a:solidFill>
                  <a:srgbClr val="002060"/>
                </a:solidFill>
              </a:rPr>
              <a:t>Linked Data </a:t>
            </a:r>
            <a:r>
              <a:rPr lang="en-GB" sz="2000" b="1" dirty="0" smtClean="0">
                <a:solidFill>
                  <a:srgbClr val="002060"/>
                </a:solidFill>
              </a:rPr>
              <a:t>– </a:t>
            </a:r>
            <a:r>
              <a:rPr lang="en-GB" sz="2000" dirty="0" smtClean="0">
                <a:solidFill>
                  <a:srgbClr val="002060"/>
                </a:solidFill>
              </a:rPr>
              <a:t>can exist </a:t>
            </a:r>
            <a:r>
              <a:rPr lang="en-GB" sz="2000" u="sng" dirty="0" smtClean="0">
                <a:solidFill>
                  <a:srgbClr val="002060"/>
                </a:solidFill>
              </a:rPr>
              <a:t>without</a:t>
            </a:r>
            <a:r>
              <a:rPr lang="en-GB" sz="2000" dirty="0" smtClean="0">
                <a:solidFill>
                  <a:srgbClr val="002060"/>
                </a:solidFill>
              </a:rPr>
              <a:t> being open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GB" b="1" dirty="0" smtClean="0">
                <a:solidFill>
                  <a:srgbClr val="002060"/>
                </a:solidFill>
              </a:rPr>
              <a:t>Linked Open Data </a:t>
            </a:r>
            <a:r>
              <a:rPr lang="en-GB" sz="2000" b="1" dirty="0" smtClean="0">
                <a:solidFill>
                  <a:srgbClr val="002060"/>
                </a:solidFill>
              </a:rPr>
              <a:t>– </a:t>
            </a:r>
            <a:r>
              <a:rPr lang="en-GB" sz="2000" dirty="0" smtClean="0">
                <a:solidFill>
                  <a:srgbClr val="002060"/>
                </a:solidFill>
              </a:rPr>
              <a:t>is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open data designed to support linking to other open data resources 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GB" b="1" dirty="0" smtClean="0">
                <a:solidFill>
                  <a:srgbClr val="002060"/>
                </a:solidFill>
              </a:rPr>
              <a:t>Both</a:t>
            </a:r>
            <a:r>
              <a:rPr lang="en-GB" sz="2000" b="1" dirty="0" smtClean="0">
                <a:solidFill>
                  <a:srgbClr val="002060"/>
                </a:solidFill>
              </a:rPr>
              <a:t> – </a:t>
            </a:r>
            <a:r>
              <a:rPr lang="en-GB" sz="2000" dirty="0" smtClean="0">
                <a:solidFill>
                  <a:srgbClr val="002060"/>
                </a:solidFill>
              </a:rPr>
              <a:t>can be offered as file dumps and/or live services</a:t>
            </a:r>
          </a:p>
          <a:p>
            <a:pPr eaLnBrk="1" hangingPunct="1">
              <a:buClr>
                <a:srgbClr val="FF0000"/>
              </a:buClr>
              <a:defRPr/>
            </a:pPr>
            <a:endParaRPr lang="en-GB" sz="1800" i="1" dirty="0">
              <a:solidFill>
                <a:srgbClr val="002060"/>
              </a:solidFill>
            </a:endParaRPr>
          </a:p>
          <a:p>
            <a:pPr marL="0" indent="0" eaLnBrk="1" hangingPunct="1">
              <a:buClr>
                <a:srgbClr val="FF0000"/>
              </a:buClr>
              <a:buFont typeface="Arial" charset="0"/>
              <a:buNone/>
              <a:defRPr/>
            </a:pPr>
            <a:r>
              <a:rPr lang="en-GB" sz="1600" i="1" dirty="0" smtClean="0">
                <a:solidFill>
                  <a:srgbClr val="002060"/>
                </a:solidFill>
              </a:rPr>
              <a:t>See: </a:t>
            </a:r>
            <a:r>
              <a:rPr lang="en-GB" sz="1600" dirty="0" smtClean="0">
                <a:solidFill>
                  <a:srgbClr val="000099"/>
                </a:solidFill>
                <a:hlinkClick r:id="rId4"/>
              </a:rPr>
              <a:t>http://www.semantic-web.at/LOD-TheEssentials.pdf</a:t>
            </a:r>
            <a:endParaRPr lang="en-GB" sz="1600" i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83138" y="2014538"/>
          <a:ext cx="4165600" cy="331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Visio" r:id="rId5" imgW="9343644" imgH="7228713" progId="Visio.Drawing.11">
                  <p:embed/>
                </p:oleObj>
              </mc:Choice>
              <mc:Fallback>
                <p:oleObj name="Visio" r:id="rId5" imgW="9343644" imgH="72287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2014538"/>
                        <a:ext cx="4165600" cy="331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572000" y="1341438"/>
          <a:ext cx="4356100" cy="479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Visio" r:id="rId7" imgW="9343644" imgH="7228713" progId="Visio.Drawing.11">
                  <p:embed/>
                </p:oleObj>
              </mc:Choice>
              <mc:Fallback>
                <p:oleObj name="Visio" r:id="rId7" imgW="9343644" imgH="72287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41438"/>
                        <a:ext cx="4356100" cy="479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572000" y="2432050"/>
          <a:ext cx="25273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Visio" r:id="rId9" imgW="4966622" imgH="4966771" progId="Visio.Drawing.11">
                  <p:embed/>
                </p:oleObj>
              </mc:Choice>
              <mc:Fallback>
                <p:oleObj name="Visio" r:id="rId9" imgW="4966622" imgH="49667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32050"/>
                        <a:ext cx="2527300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516688" y="2492375"/>
          <a:ext cx="23764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Visio" r:id="rId11" imgW="4966622" imgH="4966771" progId="Visio.Drawing.11">
                  <p:embed/>
                </p:oleObj>
              </mc:Choice>
              <mc:Fallback>
                <p:oleObj name="Visio" r:id="rId11" imgW="4966622" imgH="49667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492375"/>
                        <a:ext cx="23764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5544" name="Text Box 8"/>
          <p:cNvSpPr txBox="1">
            <a:spLocks noChangeArrowheads="1"/>
          </p:cNvSpPr>
          <p:nvPr/>
        </p:nvSpPr>
        <p:spPr bwMode="auto">
          <a:xfrm>
            <a:off x="6372225" y="3429000"/>
            <a:ext cx="863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GB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Linked Open Data</a:t>
            </a:r>
          </a:p>
        </p:txBody>
      </p:sp>
    </p:spTree>
    <p:extLst>
      <p:ext uri="{BB962C8B-B14F-4D97-AF65-F5344CB8AC3E}">
        <p14:creationId xmlns:p14="http://schemas.microsoft.com/office/powerpoint/2010/main" val="165337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13a1cea625e35eb595b22bd03d01ed654e59"/>
  <p:tag name="ISPRING_RESOURCE_PATHS_HASH_2" val="977778f939a2942834f6e3b33e279431cca624e5"/>
</p:tagLst>
</file>

<file path=ppt/theme/theme1.xml><?xml version="1.0" encoding="utf-8"?>
<a:theme xmlns:a="http://schemas.openxmlformats.org/drawingml/2006/main" name="Lime">
  <a:themeElements>
    <a:clrScheme name="BRL-01">
      <a:dk1>
        <a:srgbClr val="414141"/>
      </a:dk1>
      <a:lt1>
        <a:sysClr val="window" lastClr="FFFFFF"/>
      </a:lt1>
      <a:dk2>
        <a:srgbClr val="000000"/>
      </a:dk2>
      <a:lt2>
        <a:srgbClr val="D3D3D3"/>
      </a:lt2>
      <a:accent1>
        <a:srgbClr val="CBDB2A"/>
      </a:accent1>
      <a:accent2>
        <a:srgbClr val="00B3C9"/>
      </a:accent2>
      <a:accent3>
        <a:srgbClr val="803F92"/>
      </a:accent3>
      <a:accent4>
        <a:srgbClr val="FAA61A"/>
      </a:accent4>
      <a:accent5>
        <a:srgbClr val="41AD49"/>
      </a:accent5>
      <a:accent6>
        <a:srgbClr val="E1058C"/>
      </a:accent6>
      <a:hlink>
        <a:srgbClr val="959595"/>
      </a:hlink>
      <a:folHlink>
        <a:srgbClr val="E31B2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3C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Purpl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3C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5672</TotalTime>
  <Words>958</Words>
  <Application>Microsoft Office PowerPoint</Application>
  <PresentationFormat>On-screen Show (4:3)</PresentationFormat>
  <Paragraphs>266</Paragraphs>
  <Slides>31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Lime</vt:lpstr>
      <vt:lpstr>Purple</vt:lpstr>
      <vt:lpstr>Visio</vt:lpstr>
      <vt:lpstr>Making Connections  Creating Linked Open Data</vt:lpstr>
      <vt:lpstr>Objectives</vt:lpstr>
      <vt:lpstr>Why?</vt:lpstr>
      <vt:lpstr>Why Linked Open Library Data? </vt:lpstr>
      <vt:lpstr>Potential For Practical Library Benefits </vt:lpstr>
      <vt:lpstr>Potential User Benefits</vt:lpstr>
      <vt:lpstr>Pros &amp; Cons?</vt:lpstr>
      <vt:lpstr>What?</vt:lpstr>
      <vt:lpstr> Linked / Open Data?   </vt:lpstr>
      <vt:lpstr> Best Practices for Producing Linked Data </vt:lpstr>
      <vt:lpstr>Linked &amp; Library Data</vt:lpstr>
      <vt:lpstr>Linked Data Concepts  Graph Database Model</vt:lpstr>
      <vt:lpstr>Linked Data Concepts  Resource Description Framework (RDF)</vt:lpstr>
      <vt:lpstr>Linked Data Concepts Resource Identifiers URIs/IRIs</vt:lpstr>
      <vt:lpstr>New Resource Descriptions </vt:lpstr>
      <vt:lpstr>Remodelling The Data Replace Text with Links</vt:lpstr>
      <vt:lpstr>MARC21 Remodelled to RDF</vt:lpstr>
      <vt:lpstr>A Change in Emphasis </vt:lpstr>
      <vt:lpstr>How?</vt:lpstr>
      <vt:lpstr>RDF Vocabularies RDF/RDF Schema/ OWL...</vt:lpstr>
      <vt:lpstr>The Data Model - Publication as Event</vt:lpstr>
      <vt:lpstr>Links to External Resources</vt:lpstr>
      <vt:lpstr> MARC21 to RDF Pipeline</vt:lpstr>
      <vt:lpstr>  Multiple Publication Options  </vt:lpstr>
      <vt:lpstr>BNB Access Options</vt:lpstr>
      <vt:lpstr>Communication</vt:lpstr>
      <vt:lpstr>  Some Final Thoughts  </vt:lpstr>
      <vt:lpstr>Linked / Open Data in the UAE</vt:lpstr>
      <vt:lpstr>          Background Resources  Linked Data &amp; RDF  Best practices for publishing linked data http://www.w3.org/TR/ld-bp/   http://linkeddatabook.com/editions/1.0/  Semantic Web standards http://www.w3.org/standards/semanticweb/data.html   RDF 1.1 Primer https://www.w3.org/TR/rdf11-primer/  LD4PE Linked Data Exploratorium (A Work in Progress) http://explore.dublincore.net/linked-data-learning-resources/  BNB  Data.gov.uk  https://data.gov.uk/dataset/the-linked-open-british-national-bibliography   Papers: http://www.bl.uk/bibliographic/pdfs/publishing_bnb_as_lod.pdf  http://research.microsoft.com/pubs/193076/Whitepaper%20on%20Linking%20Structured%20Data.pdf  </vt:lpstr>
      <vt:lpstr>  For More Information Visit…  http://www.bl.uk/bibliographic/datafree.html  http://bnb.data.bl.uk/faqs  http://bnb.data.bl.uk/getting-started  http://bnb.data.bl.uk/docs           </vt:lpstr>
      <vt:lpstr>Questions?</vt:lpstr>
    </vt:vector>
  </TitlesOfParts>
  <Company>The British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Wilson</dc:creator>
  <cp:lastModifiedBy>Wilson, Neil</cp:lastModifiedBy>
  <cp:revision>326</cp:revision>
  <cp:lastPrinted>2016-06-03T12:15:47Z</cp:lastPrinted>
  <dcterms:created xsi:type="dcterms:W3CDTF">2013-10-28T15:49:31Z</dcterms:created>
  <dcterms:modified xsi:type="dcterms:W3CDTF">2016-06-15T13:55:40Z</dcterms:modified>
</cp:coreProperties>
</file>